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66" r:id="rId4"/>
    <p:sldId id="260" r:id="rId5"/>
    <p:sldId id="262" r:id="rId6"/>
    <p:sldId id="264" r:id="rId7"/>
    <p:sldId id="259" r:id="rId8"/>
    <p:sldId id="263" r:id="rId9"/>
    <p:sldId id="344" r:id="rId10"/>
    <p:sldId id="268" r:id="rId11"/>
    <p:sldId id="267" r:id="rId12"/>
    <p:sldId id="269" r:id="rId13"/>
    <p:sldId id="272" r:id="rId14"/>
    <p:sldId id="273" r:id="rId15"/>
    <p:sldId id="265" r:id="rId16"/>
    <p:sldId id="270" r:id="rId17"/>
    <p:sldId id="274" r:id="rId18"/>
    <p:sldId id="275" r:id="rId19"/>
    <p:sldId id="276" r:id="rId20"/>
    <p:sldId id="345" r:id="rId21"/>
    <p:sldId id="278" r:id="rId22"/>
    <p:sldId id="279" r:id="rId23"/>
    <p:sldId id="347" r:id="rId24"/>
    <p:sldId id="280" r:id="rId25"/>
    <p:sldId id="261" r:id="rId26"/>
    <p:sldId id="282" r:id="rId27"/>
    <p:sldId id="284" r:id="rId28"/>
    <p:sldId id="285" r:id="rId29"/>
    <p:sldId id="296" r:id="rId30"/>
    <p:sldId id="288" r:id="rId31"/>
    <p:sldId id="291" r:id="rId32"/>
    <p:sldId id="293" r:id="rId33"/>
    <p:sldId id="294" r:id="rId34"/>
    <p:sldId id="295" r:id="rId35"/>
    <p:sldId id="300" r:id="rId36"/>
    <p:sldId id="286" r:id="rId37"/>
    <p:sldId id="287" r:id="rId38"/>
    <p:sldId id="271" r:id="rId39"/>
    <p:sldId id="299" r:id="rId40"/>
    <p:sldId id="346" r:id="rId41"/>
    <p:sldId id="30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15 345,'0'-5,"0"-37,-1 0,-9-50,9 83,-1 1,2-1,-1 0,1 0,0 1,1-1,0 0,0 0,1 1,4-11,-5 15,1 1,-1-1,1 1,0 0,0 0,1 0,-1 0,1 0,-1 0,1 0,0 1,0-1,0 1,1 0,-1 0,0 0,1 1,-1-1,1 1,0-1,-1 1,1 1,0-1,0 0,7 1,5 1,-1 0,1 1,-1 1,1 1,-1 0,0 1,-1 1,1 0,19 12,-27-14,1 1,-1 1,0-1,-1 1,1 0,-1 1,0 0,-1-1,0 2,8 12,0 6,18 54,-23-57,1 0,0 0,18 28,-13-31,0-1,35 34,-41-44,1-1,0-1,1 1,0-2,0 1,1-1,20 8,-29-13,1 0,-1 0,0 0,0-1,1 1,-1-1,0 1,1-1,-1 0,1 0,-1 0,0 0,1-1,-1 1,0-1,1 1,-1-1,0 0,1 0,-1 0,0 0,0 0,0 0,0-1,0 1,0-1,-1 1,1-1,0 0,-1 0,1 1,-1-1,0 0,1-1,-1 1,0 0,0 0,-1 0,1-1,0 1,0-4,2-10,0-1,-2 0,0 1,-1-30,-1 34,0-18,0 15,0-1,1 1,0-1,1 1,1 0,1 0,0-1,7-18,0 8,-6 15,0 1,0 0,1 0,7-10,-9 16,-1 1,1 0,0 0,0 0,1 0,-1 0,0 1,1 0,0-1,-1 1,1 1,0-1,0 0,7-1,3 0,0 0,0 1,1 1,-1 0,0 1,1 0,-1 1,25 5,-32-5,-1 1,1 0,-1 0,1 1,-1 0,0 0,0 0,-1 1,1-1,-1 2,0-1,1 0,-2 1,1 0,-1 0,0 0,0 1,0 0,-1-1,6 13,11 46,-14-41,17 39,-15-43,1-2,1 1,0-1,2-1,21 26,-30-38,1-1,0 1,-1-1,1 0,1 0,-1-1,0 1,1-1,-1 0,1 0,0 0,-1 0,1-1,0 0,0 0,0-1,0 1,0-1,0 0,0 0,0-1,0 1,0-1,0 0,0-1,0 1,8-5,-8 4,-1-1,0 0,0 0,-1 0,1 0,-1-1,1 1,-1-1,0 0,0 0,-1 0,1 0,-1-1,0 1,0-1,0 1,-1-1,0 0,1 0,-2 1,1-1,0-6,0-14,0 1,-2-1,-3-25,4 49,-18-95,13 70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 1,'2'0,"1"0,0 1,-1 0,1 0,0 0,-1 0,1 0,-1 0,1 1,-1-1,0 1,0-1,0 1,0 0,0 0,0 0,0 0,2 5,3 2,-1 0,-1 1,6 12,-6-9,1 0,-2 0,0 0,0 1,-1 0,-1 0,0 0,-1 0,-1 18,0-30,-1 0,1 0,0-1,0 1,-1 0,1 0,-1-1,0 1,1 0,-1-1,0 1,0-1,0 1,0-1,0 1,-1-1,1 0,0 1,-2 0,2-2,-1 1,1 0,0-1,-1 0,1 1,-1-1,1 0,0 0,-1 0,1 0,-1 0,1 0,-1 0,1 0,0-1,-1 1,1 0,-3-2,0 0,0 0,1 0,-1 0,1 0,-1-1,1 0,0 0,0 0,0 0,0 0,0 0,1-1,-1 1,-2-8,1 0,1 1,0-1,1 0,0 0,1 0,0 0,0 0,2 0,-1 0,1 0,1 0,3-12,-5 22,0 0,0 0,1 0,-1 1,0-1,1 0,-1 0,1 0,-1 0,1 0,-1 1,1-1,0 0,-1 1,1-1,0 0,0 1,-1-1,1 1,0-1,0 1,0-1,0 1,0 0,-1-1,1 1,0 0,0 0,0 0,0-1,1 1,0 1,1 0,-1 0,0 0,0 0,0 0,0 0,0 0,0 0,0 1,-1-1,1 1,2 3,3 2,-1 1,0 0,-1 0,0 1,6 14,-9-18,-1 0,1 1,-1 0,-1-1,1 1,-1-1,0 1,0 0,-1 0,1-1,-1 1,0-1,-1 1,0-1,-3 8,4-11,0 1,-1 0,1-1,-1 1,0-1,0 0,0 1,0-1,0 0,0 0,-1 0,1-1,-1 1,1-1,-1 1,0-1,0 0,1 0,-1 0,0 0,0 0,0-1,0 1,0-1,0 0,0 0,0 0,0 0,0-1,-5 0,4-1,1 1,-1-1,0 0,1 0,-1 0,1 0,0-1,0 1,0-1,0 0,0 0,1 0,-1 0,1 0,0 0,0-1,0 1,0-1,0 0,1 1,0-1,0 0,0 0,0 0,0 0,1 0,0 0,0 0,0 0,1-4,-1 3,0 1,1-1,0 1,0 0,0-1,0 1,1 0,-1 0,1 0,0 0,1 0,2-5,-3 7,0 0,0 0,1 0,-1 0,0 0,0 1,1-1,-1 1,1-1,0 1,-1 0,1 0,0 0,0 0,-1 1,1-1,0 1,0-1,0 1,3 0,-3 1,0 0,0 0,-1-1,1 2,0-1,-1 0,1 0,-1 1,1-1,-1 1,0 0,0 0,1 0,-1 0,-1 0,1 0,0 1,0-1,-1 1,0-1,1 1,-1-1,0 1,0 0,0 0,-1-1,2 6,-1-3,0 0,0 0,0 0,-1 0,0 0,0 0,0-1,0 1,-1 0,0 0,0 0,0 0,0 0,-1-1,-2 6,3-9,1-1,0 0,0 1,0-1,-1 1,1-1,0 0,-1 1,1-1,0 0,-1 1,1-1,0 0,-1 0,1 1,-1-1,1 0,0 0,-1 0,1 0,-1 1,1-1,-1 0,1 0,-1 0,1 0,0 0,-1 0,1 0,-1 0,1 0,-1 0,1 0,-1-1,-10-13,-1-24,6-19,5 30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15 345,'0'-5,"0"-37,-1 0,-9-50,9 83,-1 1,2-1,-1 0,1 0,0 1,1-1,0 0,0 0,1 1,4-11,-5 15,1 1,-1-1,1 1,0 0,0 0,1 0,-1 0,1 0,-1 0,1 0,0 1,0-1,0 1,1 0,-1 0,0 0,1 1,-1-1,1 1,0-1,-1 1,1 1,0-1,0 0,7 1,5 1,-1 0,1 1,-1 1,1 1,-1 0,0 1,-1 1,1 0,19 12,-27-14,1 1,-1 1,0-1,-1 1,1 0,-1 1,0 0,-1-1,0 2,8 12,0 6,18 54,-23-57,1 0,0 0,18 28,-13-31,0-1,35 34,-41-44,1-1,0-1,1 1,0-2,0 1,1-1,20 8,-29-13,1 0,-1 0,0 0,0-1,1 1,-1-1,0 1,1-1,-1 0,1 0,-1 0,0 0,1-1,-1 1,0-1,1 1,-1-1,0 0,1 0,-1 0,0 0,0 0,0 0,0-1,0 1,0-1,-1 1,1-1,0 0,-1 0,1 1,-1-1,0 0,1-1,-1 1,0 0,0 0,-1 0,1-1,0 1,0-4,2-10,0-1,-2 0,0 1,-1-30,-1 34,0-18,0 15,0-1,1 1,0-1,1 1,1 0,1 0,0-1,7-18,0 8,-6 15,0 1,0 0,1 0,7-10,-9 16,-1 1,1 0,0 0,0 0,1 0,-1 0,0 1,1 0,0-1,-1 1,1 1,0-1,0 0,7-1,3 0,0 0,0 1,1 1,-1 0,0 1,1 0,-1 1,25 5,-32-5,-1 1,1 0,-1 0,1 1,-1 0,0 0,0 0,-1 1,1-1,-1 2,0-1,1 0,-2 1,1 0,-1 0,0 0,0 1,0 0,-1-1,6 13,11 46,-14-41,17 39,-15-43,1-2,1 1,0-1,2-1,21 26,-30-38,1-1,0 1,-1-1,1 0,1 0,-1-1,0 1,1-1,-1 0,1 0,0 0,-1 0,1-1,0 0,0 0,0-1,0 1,0-1,0 0,0 0,0-1,0 1,0-1,0 0,0-1,0 1,8-5,-8 4,-1-1,0 0,0 0,-1 0,1 0,-1-1,1 1,-1-1,0 0,0 0,-1 0,1 0,-1-1,0 1,0-1,0 1,-1-1,0 0,1 0,-2 1,1-1,0-6,0-14,0 1,-2-1,-3-25,4 49,-18-95,13 70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99 0,'0'13,"2"-1,-1 1,7 18,-6-21,1 0,-1 0,-1 0,0 0,0 0,-2 17,-3 8,2-11,-1-1,-1 0,-1 0,-13 35,18-57,-1 1,1-1,-1 1,0-1,0 1,0-1,0 1,0-1,0 0,0 1,0-1,-1 0,1 0,0 0,-3 2,3-3,0 0,0 0,1 0,-1 0,0 0,0 0,1 0,-1 0,0 0,0 0,1 0,-1-1,0 1,1 0,-1 0,0-1,1 1,-1 0,0-1,1 1,-1-1,1 1,-1-1,0 0,-2-3,1 1,-1 0,1-1,0 0,1 1,-1-1,0 0,1 0,0 0,0 0,0-5,0-9,1 0,1 0,1 1,0-1,1 1,1 0,1 0,0 0,11-21,-14 34,0 0,1 0,0 0,-1 0,2 1,-1-1,0 1,1 0,4-3,-7 5,-1 0,1 1,0 0,0-1,0 1,-1-1,1 1,0 0,0-1,0 1,0 0,0 0,0 0,0 0,0 0,-1 0,1 0,0 0,0 0,1 1,-1-1,0 1,0 0,0 0,-1-1,1 1,0 0,0 0,-1 0,1 0,-1 0,1 0,-1 0,1 0,-1 0,0 0,1 0,-1 0,0 0,0 1,0-1,0 1,0 6,0 0,-1-1,0 1,0-1,0 0,-1 1,-1-1,1 0,-1 0,-5 9,3-6,-1 0,0-1,0 1,-1-1,0-1,-10 11,15-18,1 1,-1-1,0 0,0 1,0-1,0 0,0 0,0 0,0 0,0-1,-4 2,5-2,0 0,1 0,-1 0,0 0,0 0,0 0,1 0,-1 0,0-1,0 1,1 0,-1 0,0-1,1 1,-1-1,0 1,1 0,-1-1,0 1,1-1,-1 0,0 0,0-1,0-1,0 1,0 0,0 0,1-1,-1 1,1 0,-1-1,1 1,0-1,0 1,0 0,1-1,-1 1,0-1,1 1,-1 0,1-1,1-1,8-20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 1,'2'0,"1"0,0 1,-1 0,1 0,0 0,-1 0,1 0,-1 0,1 1,-1-1,0 1,0-1,0 1,0 0,0 0,0 0,0 0,2 5,3 2,-1 0,-1 1,6 12,-6-9,1 0,-2 0,0 0,0 1,-1 0,-1 0,0 0,-1 0,-1 18,0-30,-1 0,1 0,0-1,0 1,-1 0,1 0,-1-1,0 1,1 0,-1-1,0 1,0-1,0 1,0-1,0 1,-1-1,1 0,0 1,-2 0,2-2,-1 1,1 0,0-1,-1 0,1 1,-1-1,1 0,0 0,-1 0,1 0,-1 0,1 0,-1 0,1 0,0-1,-1 1,1 0,-3-2,0 0,0 0,1 0,-1 0,1 0,-1-1,1 0,0 0,0 0,0 0,0 0,0 0,1-1,-1 1,-2-8,1 0,1 1,0-1,1 0,0 0,1 0,0 0,0 0,2 0,-1 0,1 0,1 0,3-12,-5 22,0 0,0 0,1 0,-1 1,0-1,1 0,-1 0,1 0,-1 0,1 0,-1 1,1-1,0 0,-1 1,1-1,0 0,0 1,-1-1,1 1,0-1,0 1,0-1,0 1,0 0,-1-1,1 1,0 0,0 0,0 0,0-1,1 1,0 1,1 0,-1 0,0 0,0 0,0 0,0 0,0 0,0 0,0 1,-1-1,1 1,2 3,3 2,-1 1,0 0,-1 0,0 1,6 14,-9-18,-1 0,1 1,-1 0,-1-1,1 1,-1-1,0 1,0 0,-1 0,1-1,-1 1,0-1,-1 1,0-1,-3 8,4-11,0 1,-1 0,1-1,-1 1,0-1,0 0,0 1,0-1,0 0,0 0,-1 0,1-1,-1 1,1-1,-1 1,0-1,0 0,1 0,-1 0,0 0,0 0,0-1,0 1,0-1,0 0,0 0,0 0,0 0,0-1,-5 0,4-1,1 1,-1-1,0 0,1 0,-1 0,1 0,0-1,0 1,0-1,0 0,0 0,1 0,-1 0,1 0,0 0,0-1,0 1,0-1,0 0,1 1,0-1,0 0,0 0,0 0,0 0,1 0,0 0,0 0,0 0,1-4,-1 3,0 1,1-1,0 1,0 0,0-1,0 1,1 0,-1 0,1 0,0 0,1 0,2-5,-3 7,0 0,0 0,1 0,-1 0,0 0,0 1,1-1,-1 1,1-1,0 1,-1 0,1 0,0 0,0 0,-1 1,1-1,0 1,0-1,0 1,3 0,-3 1,0 0,0 0,-1-1,1 2,0-1,-1 0,1 0,-1 1,1-1,-1 1,0 0,0 0,1 0,-1 0,-1 0,1 0,0 1,0-1,-1 1,0-1,1 1,-1-1,0 1,0 0,0 0,-1-1,2 6,-1-3,0 0,0 0,0 0,-1 0,0 0,0 0,0-1,0 1,-1 0,0 0,0 0,0 0,0 0,-1-1,-2 6,3-9,1-1,0 0,0 1,0-1,-1 1,1-1,0 0,-1 1,1-1,0 0,-1 1,1-1,0 0,-1 0,1 1,-1-1,1 0,0 0,-1 0,1 0,-1 1,1-1,-1 0,1 0,-1 0,1 0,0 0,-1 0,1 0,-1 0,1 0,-1 0,1 0,-1-1,-10-13,-1-24,6-19,5 30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1 145,'5'0,"0"-1,0 0,0 0,0 0,0 0,-1-1,1 0,0 0,7-4,41-31,-7 5,-30 24,1 0,0 1,0 1,1 1,-1 1,1 0,0 1,32-1,-9-1,-29 3,0 1,0 0,0 0,17 2,-24 0,0 0,0 0,-1 1,1-1,-1 1,1 0,-1 0,0 1,1-1,-1 1,0 0,-1 0,1 0,6 7,-3-2,0 1,0 0,-1 0,0 0,-1 1,0 0,5 14,-9-21,0-1,-1 0,1 0,-1 0,1 0,-1 0,0 1,0-1,0 0,0 0,0 0,0 1,-1-1,1 0,-1 0,0 0,1 0,-1 0,0 0,0 0,0 0,-1 0,1 0,0-1,-1 1,1 0,-1-1,0 1,1-1,-1 0,0 1,0-1,0 0,0 0,0 0,0 0,0-1,0 1,0 0,0-1,0 0,-1 1,-1-1,-19 3,1-2,-1 0,-38-4,40 1,-1 1,1 1,0 1,-33 6,48-6,-1 1,1 0,0 0,0 1,0 0,0 0,1 0,-1 1,1 0,0 0,0 0,0 1,0-1,1 1,0 0,0 1,0-1,1 1,-4 6,0 5,0 0,1 0,1 1,0 0,1 0,1 0,1 0,1 1,0-1,2 1,0-1,4 23,-4-36,1 0,-1 1,1-1,0 0,0 0,1 0,0-1,-1 1,2-1,-1 1,0-1,1 0,0 0,0 0,0-1,0 0,1 1,-1-1,1-1,0 1,0-1,0 0,0 0,0 0,1-1,-1 0,0 0,1 0,9 0,-6-1,0 0,0-1,1 1,-1-2,0 0,0 0,0 0,-1-1,1-1,0 1,-1-1,0-1,0 0,0 0,-1 0,0-1,8-7,15-23,18-18,-44 49,1 1,0 0,0 0,0 0,1 1,-1 0,1 0,8-3,-11 5,0 1,0-1,0 1,0 0,0 1,1-1,-1 0,0 1,0 0,0-1,0 1,0 0,0 1,-1-1,1 0,0 1,-1 0,1 0,-1-1,1 1,-1 1,0-1,4 5,6 6,-1 1,17 28,-25-37,8 14,0 0,16 41,-24-52,-1-1,0 1,0 0,0-1,-1 1,0 0,-1 0,0 0,0 0,0 0,-4 13,3-18,0-1,-1 1,1-1,-1 1,1-1,-1 0,0 0,0 0,0 0,0 0,-1 0,1 0,0-1,-1 1,1-1,-1 0,-4 2,-54 16,38-13,-15 3,-2-1,1-3,0-1,-1-2,-51-3,78 0,-15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48 146,'0'2,"1"0,-1 0,1 0,-1-1,1 1,-1 0,1-1,0 1,0 0,0-1,0 1,0-1,0 0,0 1,0-1,1 0,-1 0,1 1,-1-1,1 0,-1 0,1-1,-1 1,1 0,3 0,-1 1,0-1,0 1,0-1,1-1,-1 1,0 0,1-1,-1 0,8-1,10-5,1-1,-1 0,-1-2,0-1,0 0,0-2,26-20,-42 29,-1-1,1 0,-1 1,0-1,-1-1,1 1,-1 0,0-1,4-6,-7 10,1 0,-1 0,0 0,0 0,1 1,-1-1,0 0,0 0,0 0,0 0,0 0,0 0,0 0,0 0,0 1,-1-1,1 0,0 0,-1 0,1 0,0 0,-1 1,0-2,-1 0,1 1,-1 0,0 0,0 0,0 0,0 0,1 0,-1 0,0 1,0-1,0 1,-1-1,1 1,0 0,-2 0,-3 0,-1 0,1 0,0 1,0 0,0 0,0 0,0 1,0 0,-7 4,-6 4,-31 19,39-21,0-1,-1 0,0 0,0-1,-1-1,-23 7,19-10,11-1,0 0,0 1,0-1,0 1,-7 3,14-5,0 0,0 0,0 0,0 0,0 0,-1 0,1 0,0 0,0 0,0 0,0 0,0 0,0 0,-1 1,1-1,0 0,0 0,0 0,0 0,0 0,0 0,0 0,0 0,0 0,-1 0,1 0,0 1,0-1,0 0,0 0,0 0,0 0,0 0,0 0,0 0,0 1,0-1,0 0,0 0,0 0,0 0,0 0,0 0,0 1,0-1,0 0,0 0,0 0,0 0,0 0,0 0,0 0,0 0,1 1,-1-1,0 0,0 0,0 0,0 0,0 0,0 0,0 0,0 0,1 0,11 4,18 0,168-5,-195 1,0 0,0-1,0 1,0-1,0 0,0 1,0-2,0 1,0 0,-1 0,1-1,0 0,-1 1,1-1,2-3,-4 4,-1 0,1 0,-1 0,1 0,-1 0,1-1,-1 1,0 0,1 0,-1 0,0-1,0 1,0 0,0 0,0 0,0-1,0 1,0 0,-1 0,1 0,0-1,-1 1,1 0,-1 0,1 0,-1 0,0 0,1 0,-1 0,0 0,0 0,0 0,0 0,1 1,-1-1,0 0,0 1,-3-2,-1-2,0 1,-1-1,1 1,-1 1,0-1,0 1,0 0,0 0,0 1,-1-1,-11 1,16 2,14 2,-9-2,1-1,-1 1,1-1,0 0,0 0,-1 0,1-1,4 0,28-20,-35 21,0-1,0 1,0-1,0 0,0 1,0-1,0 0,-1 0,1 0,0 0,0 0,-1 0,1 0,0 0,-1 0,1 0,-1 0,1 0,-1 0,0 0,0-1,1 1,-1 0,0 0,0 0,0-1,0 1,0 0,-1 0,1 0,-1-2,1 2,0 1,0 0,0 0,0-1,0 1,0 0,-1 0,1-1,0 1,0 0,-1 0,1 0,0-1,0 1,0 0,-1 0,1 0,0 0,-1 0,1-1,0 1,0 0,-1 0,1 0,0 0,-1 0,1 0,0 0,-1 0,1 0,0 0,0 0,-1 0,1 0,0 0,-1 1,-8 9,-3 17,10-22,0 0,0 0,-1-1,1 1,-1-1,0 0,-1 0,1 0,-1 0,1 0,-1-1,0 1,0-1,-1 0,1-1,-1 1,1-1,-1 1,0-1,-9 2,13-6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104 165,'1'2,"-1"0,1 0,-1 0,1 0,0 0,0 0,0-1,0 1,0 0,0 0,0-1,1 1,-1 0,1-1,-1 1,1-1,-1 0,1 0,0 1,0-1,-1 0,1-1,0 1,0 0,0 0,4 0,5 2,1 0,-1-1,17 2,-25-4,1 1,0-1,0 0,0 0,0 0,0 0,0-1,0 0,0 0,-1 0,1 0,0 0,-1-1,1 1,-1-1,1 0,-1 0,0-1,0 1,0-1,0 1,0-1,0 0,-1 0,1 0,-1 0,0-1,0 1,0-1,-1 1,1-1,-1 0,0 1,0-1,1-8,0-1,0 0,-1 0,-1-20,0 30,0-1,0 1,-1-1,1 1,-1-1,0 1,0 0,0-1,0 1,-1 0,1 0,-1 0,0 0,0 0,0 0,0 1,0-1,-4-2,6 4,-1 1,0 0,1 0,-1-1,1 1,-1 0,1 0,-1 0,0 0,1 0,-1 0,0 0,1 0,-1 0,1 0,-1 0,0 0,1 0,-1 1,1-1,-1 0,1 0,-1 1,0-1,1 0,-1 1,1-1,0 0,-1 1,1-1,-1 1,1-1,-1 1,1-1,0 1,0-1,-1 1,1-1,0 1,0-1,-1 1,1 0,0-1,0 1,0-1,0 1,0 1,-7 36,6-32,0 0,-1 0,1 0,-1-1,0 1,-1-1,1 1,-1-1,0 0,-1 0,1 0,-1-1,-7 8,3-5,0 0,-1 0,0-1,0-1,0 1,-14 4,6-3,-1 0,-1-2,1 0,-1-1,-35 2,74-6,-1-2,0 0,0-2,0 0,26-9,-33 9,0-1,-1-1,0 0,0-1,0 0,-1 0,0-1,0-1,9-10,-1-8,-18 27,1-1,-1 1,0-1,0 1,1-1,-1 1,0-1,0 1,0-1,1 1,-1-1,0 0,0 1,0-1,0 1,0-1,0 0,-1 1,1-1,0 1,0-1,0 1,0-1,-1 0,1 1,0-1,0 1,-1-1,1 1,0-1,-1 1,1 0,-1-1,1 1,-1-1,1 1,-1 0,1-1,-1 1,1 0,-1 0,1-1,-1 1,1 0,-2 0,-13-1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1 145,'5'0,"0"-1,0 0,0 0,0 0,0 0,-1-1,1 0,0 0,7-4,41-31,-7 5,-30 24,1 0,0 1,0 1,1 1,-1 1,1 0,0 1,32-1,-9-1,-29 3,0 1,0 0,0 0,17 2,-24 0,0 0,0 0,-1 1,1-1,-1 1,1 0,-1 0,0 1,1-1,-1 1,0 0,-1 0,1 0,6 7,-3-2,0 1,0 0,-1 0,0 0,-1 1,0 0,5 14,-9-21,0-1,-1 0,1 0,-1 0,1 0,-1 0,0 1,0-1,0 0,0 0,0 0,0 1,-1-1,1 0,-1 0,0 0,1 0,-1 0,0 0,0 0,0 0,-1 0,1 0,0-1,-1 1,1 0,-1-1,0 1,1-1,-1 0,0 1,0-1,0 0,0 0,0 0,0 0,0-1,0 1,0 0,0-1,0 0,-1 1,-1-1,-19 3,1-2,-1 0,-38-4,40 1,-1 1,1 1,0 1,-33 6,48-6,-1 1,1 0,0 0,0 1,0 0,0 0,1 0,-1 1,1 0,0 0,0 0,0 1,0-1,1 1,0 0,0 1,0-1,1 1,-4 6,0 5,0 0,1 0,1 1,0 0,1 0,1 0,1 0,1 1,0-1,2 1,0-1,4 23,-4-36,1 0,-1 1,1-1,0 0,0 0,1 0,0-1,-1 1,2-1,-1 1,0-1,1 0,0 0,0 0,0-1,0 0,1 1,-1-1,1-1,0 1,0-1,0 0,0 0,0 0,1-1,-1 0,0 0,1 0,9 0,-6-1,0 0,0-1,1 1,-1-2,0 0,0 0,0 0,-1-1,1-1,0 1,-1-1,0-1,0 0,0 0,-1 0,0-1,8-7,15-23,18-18,-44 49,1 1,0 0,0 0,0 0,1 1,-1 0,1 0,8-3,-11 5,0 1,0-1,0 1,0 0,0 1,1-1,-1 0,0 1,0 0,0-1,0 1,0 0,0 1,-1-1,1 0,0 1,-1 0,1 0,-1-1,1 1,-1 1,0-1,4 5,6 6,-1 1,17 28,-25-37,8 14,0 0,16 41,-24-52,-1-1,0 1,0 0,0-1,-1 1,0 0,-1 0,0 0,0 0,0 0,-4 13,3-18,0-1,-1 1,1-1,-1 1,1-1,-1 0,0 0,0 0,0 0,0 0,-1 0,1 0,0-1,-1 1,1-1,-1 0,-4 2,-54 16,38-13,-15 3,-2-1,1-3,0-1,-1-2,-51-3,78 0,-15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48 146,'0'2,"1"0,-1 0,1 0,-1-1,1 1,-1 0,1-1,0 1,0 0,0-1,0 1,0-1,0 0,0 1,0-1,1 0,-1 0,1 1,-1-1,1 0,-1 0,1-1,-1 1,1 0,3 0,-1 1,0-1,0 1,0-1,1-1,-1 1,0 0,1-1,-1 0,8-1,10-5,1-1,-1 0,-1-2,0-1,0 0,0-2,26-20,-42 29,-1-1,1 0,-1 1,0-1,-1-1,1 1,-1 0,0-1,4-6,-7 10,1 0,-1 0,0 0,0 0,1 1,-1-1,0 0,0 0,0 0,0 0,0 0,0 0,0 0,0 0,0 1,-1-1,1 0,0 0,-1 0,1 0,0 0,-1 1,0-2,-1 0,1 1,-1 0,0 0,0 0,0 0,0 0,1 0,-1 0,0 1,0-1,0 1,-1-1,1 1,0 0,-2 0,-3 0,-1 0,1 0,0 1,0 0,0 0,0 0,0 1,0 0,-7 4,-6 4,-31 19,39-21,0-1,-1 0,0 0,0-1,-1-1,-23 7,19-10,11-1,0 0,0 1,0-1,0 1,-7 3,14-5,0 0,0 0,0 0,0 0,0 0,-1 0,1 0,0 0,0 0,0 0,0 0,0 0,0 0,-1 1,1-1,0 0,0 0,0 0,0 0,0 0,0 0,0 0,0 0,0 0,-1 0,1 0,0 1,0-1,0 0,0 0,0 0,0 0,0 0,0 0,0 0,0 1,0-1,0 0,0 0,0 0,0 0,0 0,0 0,0 1,0-1,0 0,0 0,0 0,0 0,0 0,0 0,0 0,0 0,1 1,-1-1,0 0,0 0,0 0,0 0,0 0,0 0,0 0,0 0,1 0,11 4,18 0,168-5,-195 1,0 0,0-1,0 1,0-1,0 0,0 1,0-2,0 1,0 0,-1 0,1-1,0 0,-1 1,1-1,2-3,-4 4,-1 0,1 0,-1 0,1 0,-1 0,1-1,-1 1,0 0,1 0,-1 0,0-1,0 1,0 0,0 0,0 0,0-1,0 1,0 0,-1 0,1 0,0-1,-1 1,1 0,-1 0,1 0,-1 0,0 0,1 0,-1 0,0 0,0 0,0 0,0 0,1 1,-1-1,0 0,0 1,-3-2,-1-2,0 1,-1-1,1 1,-1 1,0-1,0 1,0 0,0 0,0 1,-1-1,-11 1,16 2,14 2,-9-2,1-1,-1 1,1-1,0 0,0 0,-1 0,1-1,4 0,28-20,-35 21,0-1,0 1,0-1,0 0,0 1,0-1,0 0,-1 0,1 0,0 0,0 0,-1 0,1 0,0 0,-1 0,1 0,-1 0,1 0,-1 0,0 0,0-1,1 1,-1 0,0 0,0 0,0-1,0 1,0 0,-1 0,1 0,-1-2,1 2,0 1,0 0,0 0,0-1,0 1,0 0,-1 0,1-1,0 1,0 0,-1 0,1 0,0-1,0 1,0 0,-1 0,1 0,0 0,-1 0,1-1,0 1,0 0,-1 0,1 0,0 0,-1 0,1 0,0 0,-1 0,1 0,0 0,0 0,-1 0,1 0,0 0,-1 1,-8 9,-3 17,10-22,0 0,0 0,-1-1,1 1,-1-1,0 0,-1 0,1 0,-1 0,1 0,-1-1,0 1,0-1,-1 0,1-1,-1 1,1-1,-1 1,0-1,-9 2,13-6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104 165,'1'2,"-1"0,1 0,-1 0,1 0,0 0,0 0,0-1,0 1,0 0,0 0,0-1,1 1,-1 0,1-1,-1 1,1-1,-1 0,1 0,0 1,0-1,-1 0,1-1,0 1,0 0,0 0,4 0,5 2,1 0,-1-1,17 2,-25-4,1 1,0-1,0 0,0 0,0 0,0 0,0-1,0 0,0 0,-1 0,1 0,0 0,-1-1,1 1,-1-1,1 0,-1 0,0-1,0 1,0-1,0 1,0-1,0 0,-1 0,1 0,-1 0,0-1,0 1,0-1,-1 1,1-1,-1 0,0 1,0-1,1-8,0-1,0 0,-1 0,-1-20,0 30,0-1,0 1,-1-1,1 1,-1-1,0 1,0 0,0-1,0 1,-1 0,1 0,-1 0,0 0,0 0,0 0,0 1,0-1,-4-2,6 4,-1 1,0 0,1 0,-1-1,1 1,-1 0,1 0,-1 0,0 0,1 0,-1 0,0 0,1 0,-1 0,1 0,-1 0,0 0,1 0,-1 1,1-1,-1 0,1 0,-1 1,0-1,1 0,-1 1,1-1,0 0,-1 1,1-1,-1 1,1-1,-1 1,1-1,0 1,0-1,-1 1,1-1,0 1,0-1,-1 1,1 0,0-1,0 1,0-1,0 1,0 1,-7 36,6-32,0 0,-1 0,1 0,-1-1,0 1,-1-1,1 1,-1-1,0 0,-1 0,1 0,-1-1,-7 8,3-5,0 0,-1 0,0-1,0-1,0 1,-14 4,6-3,-1 0,-1-2,1 0,-1-1,-35 2,74-6,-1-2,0 0,0-2,0 0,26-9,-33 9,0-1,-1-1,0 0,0-1,0 0,-1 0,0-1,0-1,9-10,-1-8,-18 27,1-1,-1 1,0-1,0 1,1-1,-1 1,0-1,0 1,0-1,1 1,-1-1,0 0,0 1,0-1,0 1,0-1,0 0,-1 1,1-1,0 1,0-1,0 1,0-1,-1 0,1 1,0-1,0 1,-1-1,1 1,0-1,-1 1,1 0,-1-1,1 1,-1-1,1 1,-1 0,1-1,-1 1,1 0,-1 0,1-1,-1 1,1 0,-2 0,-13-1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99 0,'0'13,"2"-1,-1 1,7 18,-6-21,1 0,-1 0,-1 0,0 0,0 0,-2 17,-3 8,2-11,-1-1,-1 0,-1 0,-13 35,18-57,-1 1,1-1,-1 1,0-1,0 1,0-1,0 1,0-1,0 0,0 1,0-1,-1 0,1 0,0 0,-3 2,3-3,0 0,0 0,1 0,-1 0,0 0,0 0,1 0,-1 0,0 0,0 0,1 0,-1-1,0 1,1 0,-1 0,0-1,1 1,-1 0,0-1,1 1,-1-1,1 1,-1-1,0 0,-2-3,1 1,-1 0,1-1,0 0,1 1,-1-1,0 0,1 0,0 0,0 0,0-5,0-9,1 0,1 0,1 1,0-1,1 1,1 0,1 0,0 0,11-21,-14 34,0 0,1 0,0 0,-1 0,2 1,-1-1,0 1,1 0,4-3,-7 5,-1 0,1 1,0 0,0-1,0 1,-1-1,1 1,0 0,0-1,0 1,0 0,0 0,0 0,0 0,0 0,-1 0,1 0,0 0,0 0,1 1,-1-1,0 1,0 0,0 0,-1-1,1 1,0 0,0 0,-1 0,1 0,-1 0,1 0,-1 0,1 0,-1 0,0 0,1 0,-1 0,0 0,0 1,0-1,0 1,0 6,0 0,-1-1,0 1,0-1,0 0,-1 1,-1-1,1 0,-1 0,-5 9,3-6,-1 0,0-1,0 1,-1-1,0-1,-10 11,15-18,1 1,-1-1,0 0,0 1,0-1,0 0,0 0,0 0,0 0,0-1,-4 2,5-2,0 0,1 0,-1 0,0 0,0 0,0 0,1 0,-1 0,0-1,0 1,1 0,-1 0,0-1,1 1,-1-1,0 1,1 0,-1-1,0 1,1-1,-1 0,0 0,0-1,0-1,0 1,0 0,0 0,1-1,-1 1,1 0,-1-1,1 1,0-1,0 1,0 0,1-1,-1 1,0-1,1 1,-1 0,1-1,1-1,8-20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1 145,'5'0,"0"-1,0 0,0 0,0 0,0 0,-1-1,1 0,0 0,7-4,41-31,-7 5,-30 24,1 0,0 1,0 1,1 1,-1 1,1 0,0 1,32-1,-9-1,-29 3,0 1,0 0,0 0,17 2,-24 0,0 0,0 0,-1 1,1-1,-1 1,1 0,-1 0,0 1,1-1,-1 1,0 0,-1 0,1 0,6 7,-3-2,0 1,0 0,-1 0,0 0,-1 1,0 0,5 14,-9-21,0-1,-1 0,1 0,-1 0,1 0,-1 0,0 1,0-1,0 0,0 0,0 0,0 1,-1-1,1 0,-1 0,0 0,1 0,-1 0,0 0,0 0,0 0,-1 0,1 0,0-1,-1 1,1 0,-1-1,0 1,1-1,-1 0,0 1,0-1,0 0,0 0,0 0,0 0,0-1,0 1,0 0,0-1,0 0,-1 1,-1-1,-19 3,1-2,-1 0,-38-4,40 1,-1 1,1 1,0 1,-33 6,48-6,-1 1,1 0,0 0,0 1,0 0,0 0,1 0,-1 1,1 0,0 0,0 0,0 1,0-1,1 1,0 0,0 1,0-1,1 1,-4 6,0 5,0 0,1 0,1 1,0 0,1 0,1 0,1 0,1 1,0-1,2 1,0-1,4 23,-4-36,1 0,-1 1,1-1,0 0,0 0,1 0,0-1,-1 1,2-1,-1 1,0-1,1 0,0 0,0 0,0-1,0 0,1 1,-1-1,1-1,0 1,0-1,0 0,0 0,0 0,1-1,-1 0,0 0,1 0,9 0,-6-1,0 0,0-1,1 1,-1-2,0 0,0 0,0 0,-1-1,1-1,0 1,-1-1,0-1,0 0,0 0,-1 0,0-1,8-7,15-23,18-18,-44 49,1 1,0 0,0 0,0 0,1 1,-1 0,1 0,8-3,-11 5,0 1,0-1,0 1,0 0,0 1,1-1,-1 0,0 1,0 0,0-1,0 1,0 0,0 1,-1-1,1 0,0 1,-1 0,1 0,-1-1,1 1,-1 1,0-1,4 5,6 6,-1 1,17 28,-25-37,8 14,0 0,16 41,-24-52,-1-1,0 1,0 0,0-1,-1 1,0 0,-1 0,0 0,0 0,0 0,-4 13,3-18,0-1,-1 1,1-1,-1 1,1-1,-1 0,0 0,0 0,0 0,0 0,-1 0,1 0,0-1,-1 1,1-1,-1 0,-4 2,-54 16,38-13,-15 3,-2-1,1-3,0-1,-1-2,-51-3,78 0,-15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48 146,'0'2,"1"0,-1 0,1 0,-1-1,1 1,-1 0,1-1,0 1,0 0,0-1,0 1,0-1,0 0,0 1,0-1,1 0,-1 0,1 1,-1-1,1 0,-1 0,1-1,-1 1,1 0,3 0,-1 1,0-1,0 1,0-1,1-1,-1 1,0 0,1-1,-1 0,8-1,10-5,1-1,-1 0,-1-2,0-1,0 0,0-2,26-20,-42 29,-1-1,1 0,-1 1,0-1,-1-1,1 1,-1 0,0-1,4-6,-7 10,1 0,-1 0,0 0,0 0,1 1,-1-1,0 0,0 0,0 0,0 0,0 0,0 0,0 0,0 0,0 1,-1-1,1 0,0 0,-1 0,1 0,0 0,-1 1,0-2,-1 0,1 1,-1 0,0 0,0 0,0 0,0 0,1 0,-1 0,0 1,0-1,0 1,-1-1,1 1,0 0,-2 0,-3 0,-1 0,1 0,0 1,0 0,0 0,0 0,0 1,0 0,-7 4,-6 4,-31 19,39-21,0-1,-1 0,0 0,0-1,-1-1,-23 7,19-10,11-1,0 0,0 1,0-1,0 1,-7 3,14-5,0 0,0 0,0 0,0 0,0 0,-1 0,1 0,0 0,0 0,0 0,0 0,0 0,0 0,-1 1,1-1,0 0,0 0,0 0,0 0,0 0,0 0,0 0,0 0,0 0,-1 0,1 0,0 1,0-1,0 0,0 0,0 0,0 0,0 0,0 0,0 0,0 1,0-1,0 0,0 0,0 0,0 0,0 0,0 0,0 1,0-1,0 0,0 0,0 0,0 0,0 0,0 0,0 0,0 0,1 1,-1-1,0 0,0 0,0 0,0 0,0 0,0 0,0 0,0 0,1 0,11 4,18 0,168-5,-195 1,0 0,0-1,0 1,0-1,0 0,0 1,0-2,0 1,0 0,-1 0,1-1,0 0,-1 1,1-1,2-3,-4 4,-1 0,1 0,-1 0,1 0,-1 0,1-1,-1 1,0 0,1 0,-1 0,0-1,0 1,0 0,0 0,0 0,0-1,0 1,0 0,-1 0,1 0,0-1,-1 1,1 0,-1 0,1 0,-1 0,0 0,1 0,-1 0,0 0,0 0,0 0,0 0,1 1,-1-1,0 0,0 1,-3-2,-1-2,0 1,-1-1,1 1,-1 1,0-1,0 1,0 0,0 0,0 1,-1-1,-11 1,16 2,14 2,-9-2,1-1,-1 1,1-1,0 0,0 0,-1 0,1-1,4 0,28-20,-35 21,0-1,0 1,0-1,0 0,0 1,0-1,0 0,-1 0,1 0,0 0,0 0,-1 0,1 0,0 0,-1 0,1 0,-1 0,1 0,-1 0,0 0,0-1,1 1,-1 0,0 0,0 0,0-1,0 1,0 0,-1 0,1 0,-1-2,1 2,0 1,0 0,0 0,0-1,0 1,0 0,-1 0,1-1,0 1,0 0,-1 0,1 0,0-1,0 1,0 0,-1 0,1 0,0 0,-1 0,1-1,0 1,0 0,-1 0,1 0,0 0,-1 0,1 0,0 0,-1 0,1 0,0 0,0 0,-1 0,1 0,0 0,-1 1,-8 9,-3 17,10-22,0 0,0 0,-1-1,1 1,-1-1,0 0,-1 0,1 0,-1 0,1 0,-1-1,0 1,0-1,-1 0,1-1,-1 1,1-1,-1 1,0-1,-9 2,13-6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104 165,'1'2,"-1"0,1 0,-1 0,1 0,0 0,0 0,0-1,0 1,0 0,0 0,0-1,1 1,-1 0,1-1,-1 1,1-1,-1 0,1 0,0 1,0-1,-1 0,1-1,0 1,0 0,0 0,4 0,5 2,1 0,-1-1,17 2,-25-4,1 1,0-1,0 0,0 0,0 0,0 0,0-1,0 0,0 0,-1 0,1 0,0 0,-1-1,1 1,-1-1,1 0,-1 0,0-1,0 1,0-1,0 1,0-1,0 0,-1 0,1 0,-1 0,0-1,0 1,0-1,-1 1,1-1,-1 0,0 1,0-1,1-8,0-1,0 0,-1 0,-1-20,0 30,0-1,0 1,-1-1,1 1,-1-1,0 1,0 0,0-1,0 1,-1 0,1 0,-1 0,0 0,0 0,0 0,0 1,0-1,-4-2,6 4,-1 1,0 0,1 0,-1-1,1 1,-1 0,1 0,-1 0,0 0,1 0,-1 0,0 0,1 0,-1 0,1 0,-1 0,0 0,1 0,-1 1,1-1,-1 0,1 0,-1 1,0-1,1 0,-1 1,1-1,0 0,-1 1,1-1,-1 1,1-1,-1 1,1-1,0 1,0-1,-1 1,1-1,0 1,0-1,-1 1,1 0,0-1,0 1,0-1,0 1,0 1,-7 36,6-32,0 0,-1 0,1 0,-1-1,0 1,-1-1,1 1,-1-1,0 0,-1 0,1 0,-1-1,-7 8,3-5,0 0,-1 0,0-1,0-1,0 1,-14 4,6-3,-1 0,-1-2,1 0,-1-1,-35 2,74-6,-1-2,0 0,0-2,0 0,26-9,-33 9,0-1,-1-1,0 0,0-1,0 0,-1 0,0-1,0-1,9-10,-1-8,-18 27,1-1,-1 1,0-1,0 1,1-1,-1 1,0-1,0 1,0-1,1 1,-1-1,0 0,0 1,0-1,0 1,0-1,0 0,-1 1,1-1,0 1,0-1,0 1,0-1,-1 0,1 1,0-1,0 1,-1-1,1 1,0-1,-1 1,1 0,-1-1,1 1,-1-1,1 1,-1 0,1-1,-1 1,1 0,-1 0,1-1,-1 1,1 0,-2 0,-13-1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1 145,'5'0,"0"-1,0 0,0 0,0 0,0 0,-1-1,1 0,0 0,7-4,41-31,-7 5,-30 24,1 0,0 1,0 1,1 1,-1 1,1 0,0 1,32-1,-9-1,-29 3,0 1,0 0,0 0,17 2,-24 0,0 0,0 0,-1 1,1-1,-1 1,1 0,-1 0,0 1,1-1,-1 1,0 0,-1 0,1 0,6 7,-3-2,0 1,0 0,-1 0,0 0,-1 1,0 0,5 14,-9-21,0-1,-1 0,1 0,-1 0,1 0,-1 0,0 1,0-1,0 0,0 0,0 0,0 1,-1-1,1 0,-1 0,0 0,1 0,-1 0,0 0,0 0,0 0,-1 0,1 0,0-1,-1 1,1 0,-1-1,0 1,1-1,-1 0,0 1,0-1,0 0,0 0,0 0,0 0,0-1,0 1,0 0,0-1,0 0,-1 1,-1-1,-19 3,1-2,-1 0,-38-4,40 1,-1 1,1 1,0 1,-33 6,48-6,-1 1,1 0,0 0,0 1,0 0,0 0,1 0,-1 1,1 0,0 0,0 0,0 1,0-1,1 1,0 0,0 1,0-1,1 1,-4 6,0 5,0 0,1 0,1 1,0 0,1 0,1 0,1 0,1 1,0-1,2 1,0-1,4 23,-4-36,1 0,-1 1,1-1,0 0,0 0,1 0,0-1,-1 1,2-1,-1 1,0-1,1 0,0 0,0 0,0-1,0 0,1 1,-1-1,1-1,0 1,0-1,0 0,0 0,0 0,1-1,-1 0,0 0,1 0,9 0,-6-1,0 0,0-1,1 1,-1-2,0 0,0 0,0 0,-1-1,1-1,0 1,-1-1,0-1,0 0,0 0,-1 0,0-1,8-7,15-23,18-18,-44 49,1 1,0 0,0 0,0 0,1 1,-1 0,1 0,8-3,-11 5,0 1,0-1,0 1,0 0,0 1,1-1,-1 0,0 1,0 0,0-1,0 1,0 0,0 1,-1-1,1 0,0 1,-1 0,1 0,-1-1,1 1,-1 1,0-1,4 5,6 6,-1 1,17 28,-25-37,8 14,0 0,16 41,-24-52,-1-1,0 1,0 0,0-1,-1 1,0 0,-1 0,0 0,0 0,0 0,-4 13,3-18,0-1,-1 1,1-1,-1 1,1-1,-1 0,0 0,0 0,0 0,0 0,-1 0,1 0,0-1,-1 1,1-1,-1 0,-4 2,-54 16,38-13,-15 3,-2-1,1-3,0-1,-1-2,-51-3,78 0,-15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48 146,'0'2,"1"0,-1 0,1 0,-1-1,1 1,-1 0,1-1,0 1,0 0,0-1,0 1,0-1,0 0,0 1,0-1,1 0,-1 0,1 1,-1-1,1 0,-1 0,1-1,-1 1,1 0,3 0,-1 1,0-1,0 1,0-1,1-1,-1 1,0 0,1-1,-1 0,8-1,10-5,1-1,-1 0,-1-2,0-1,0 0,0-2,26-20,-42 29,-1-1,1 0,-1 1,0-1,-1-1,1 1,-1 0,0-1,4-6,-7 10,1 0,-1 0,0 0,0 0,1 1,-1-1,0 0,0 0,0 0,0 0,0 0,0 0,0 0,0 0,0 1,-1-1,1 0,0 0,-1 0,1 0,0 0,-1 1,0-2,-1 0,1 1,-1 0,0 0,0 0,0 0,0 0,1 0,-1 0,0 1,0-1,0 1,-1-1,1 1,0 0,-2 0,-3 0,-1 0,1 0,0 1,0 0,0 0,0 0,0 1,0 0,-7 4,-6 4,-31 19,39-21,0-1,-1 0,0 0,0-1,-1-1,-23 7,19-10,11-1,0 0,0 1,0-1,0 1,-7 3,14-5,0 0,0 0,0 0,0 0,0 0,-1 0,1 0,0 0,0 0,0 0,0 0,0 0,0 0,-1 1,1-1,0 0,0 0,0 0,0 0,0 0,0 0,0 0,0 0,0 0,-1 0,1 0,0 1,0-1,0 0,0 0,0 0,0 0,0 0,0 0,0 0,0 1,0-1,0 0,0 0,0 0,0 0,0 0,0 0,0 1,0-1,0 0,0 0,0 0,0 0,0 0,0 0,0 0,0 0,1 1,-1-1,0 0,0 0,0 0,0 0,0 0,0 0,0 0,0 0,1 0,11 4,18 0,168-5,-195 1,0 0,0-1,0 1,0-1,0 0,0 1,0-2,0 1,0 0,-1 0,1-1,0 0,-1 1,1-1,2-3,-4 4,-1 0,1 0,-1 0,1 0,-1 0,1-1,-1 1,0 0,1 0,-1 0,0-1,0 1,0 0,0 0,0 0,0-1,0 1,0 0,-1 0,1 0,0-1,-1 1,1 0,-1 0,1 0,-1 0,0 0,1 0,-1 0,0 0,0 0,0 0,0 0,1 1,-1-1,0 0,0 1,-3-2,-1-2,0 1,-1-1,1 1,-1 1,0-1,0 1,0 0,0 0,0 1,-1-1,-11 1,16 2,14 2,-9-2,1-1,-1 1,1-1,0 0,0 0,-1 0,1-1,4 0,28-20,-35 21,0-1,0 1,0-1,0 0,0 1,0-1,0 0,-1 0,1 0,0 0,0 0,-1 0,1 0,0 0,-1 0,1 0,-1 0,1 0,-1 0,0 0,0-1,1 1,-1 0,0 0,0 0,0-1,0 1,0 0,-1 0,1 0,-1-2,1 2,0 1,0 0,0 0,0-1,0 1,0 0,-1 0,1-1,0 1,0 0,-1 0,1 0,0-1,0 1,0 0,-1 0,1 0,0 0,-1 0,1-1,0 1,0 0,-1 0,1 0,0 0,-1 0,1 0,0 0,-1 0,1 0,0 0,0 0,-1 0,1 0,0 0,-1 1,-8 9,-3 17,10-22,0 0,0 0,-1-1,1 1,-1-1,0 0,-1 0,1 0,-1 0,1 0,-1-1,0 1,0-1,-1 0,1-1,-1 1,1-1,-1 1,0-1,-9 2,13-6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9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104 165,'1'2,"-1"0,1 0,-1 0,1 0,0 0,0 0,0-1,0 1,0 0,0 0,0-1,1 1,-1 0,1-1,-1 1,1-1,-1 0,1 0,0 1,0-1,-1 0,1-1,0 1,0 0,0 0,4 0,5 2,1 0,-1-1,17 2,-25-4,1 1,0-1,0 0,0 0,0 0,0 0,0-1,0 0,0 0,-1 0,1 0,0 0,-1-1,1 1,-1-1,1 0,-1 0,0-1,0 1,0-1,0 1,0-1,0 0,-1 0,1 0,-1 0,0-1,0 1,0-1,-1 1,1-1,-1 0,0 1,0-1,1-8,0-1,0 0,-1 0,-1-20,0 30,0-1,0 1,-1-1,1 1,-1-1,0 1,0 0,0-1,0 1,-1 0,1 0,-1 0,0 0,0 0,0 0,0 1,0-1,-4-2,6 4,-1 1,0 0,1 0,-1-1,1 1,-1 0,1 0,-1 0,0 0,1 0,-1 0,0 0,1 0,-1 0,1 0,-1 0,0 0,1 0,-1 1,1-1,-1 0,1 0,-1 1,0-1,1 0,-1 1,1-1,0 0,-1 1,1-1,-1 1,1-1,-1 1,1-1,0 1,0-1,-1 1,1-1,0 1,0-1,-1 1,1 0,0-1,0 1,0-1,0 1,0 1,-7 36,6-32,0 0,-1 0,1 0,-1-1,0 1,-1-1,1 1,-1-1,0 0,-1 0,1 0,-1-1,-7 8,3-5,0 0,-1 0,0-1,0-1,0 1,-14 4,6-3,-1 0,-1-2,1 0,-1-1,-35 2,74-6,-1-2,0 0,0-2,0 0,26-9,-33 9,0-1,-1-1,0 0,0-1,0 0,-1 0,0-1,0-1,9-10,-1-8,-18 27,1-1,-1 1,0-1,0 1,1-1,-1 1,0-1,0 1,0-1,1 1,-1-1,0 0,0 1,0-1,0 1,0-1,0 0,-1 1,1-1,0 1,0-1,0 1,0-1,-1 0,1 1,0-1,0 1,-1-1,1 1,0-1,-1 1,1 0,-1-1,1 1,-1-1,1 1,-1 0,1-1,-1 1,1 0,-1 0,1-1,-1 1,1 0,-2 0,-13-1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1 145,'5'0,"0"-1,0 0,0 0,0 0,0 0,-1-1,1 0,0 0,7-4,41-31,-7 5,-30 24,1 0,0 1,0 1,1 1,-1 1,1 0,0 1,32-1,-9-1,-29 3,0 1,0 0,0 0,17 2,-24 0,0 0,0 0,-1 1,1-1,-1 1,1 0,-1 0,0 1,1-1,-1 1,0 0,-1 0,1 0,6 7,-3-2,0 1,0 0,-1 0,0 0,-1 1,0 0,5 14,-9-21,0-1,-1 0,1 0,-1 0,1 0,-1 0,0 1,0-1,0 0,0 0,0 0,0 1,-1-1,1 0,-1 0,0 0,1 0,-1 0,0 0,0 0,0 0,-1 0,1 0,0-1,-1 1,1 0,-1-1,0 1,1-1,-1 0,0 1,0-1,0 0,0 0,0 0,0 0,0-1,0 1,0 0,0-1,0 0,-1 1,-1-1,-19 3,1-2,-1 0,-38-4,40 1,-1 1,1 1,0 1,-33 6,48-6,-1 1,1 0,0 0,0 1,0 0,0 0,1 0,-1 1,1 0,0 0,0 0,0 1,0-1,1 1,0 0,0 1,0-1,1 1,-4 6,0 5,0 0,1 0,1 1,0 0,1 0,1 0,1 0,1 1,0-1,2 1,0-1,4 23,-4-36,1 0,-1 1,1-1,0 0,0 0,1 0,0-1,-1 1,2-1,-1 1,0-1,1 0,0 0,0 0,0-1,0 0,1 1,-1-1,1-1,0 1,0-1,0 0,0 0,0 0,1-1,-1 0,0 0,1 0,9 0,-6-1,0 0,0-1,1 1,-1-2,0 0,0 0,0 0,-1-1,1-1,0 1,-1-1,0-1,0 0,0 0,-1 0,0-1,8-7,15-23,18-18,-44 49,1 1,0 0,0 0,0 0,1 1,-1 0,1 0,8-3,-11 5,0 1,0-1,0 1,0 0,0 1,1-1,-1 0,0 1,0 0,0-1,0 1,0 0,0 1,-1-1,1 0,0 1,-1 0,1 0,-1-1,1 1,-1 1,0-1,4 5,6 6,-1 1,17 28,-25-37,8 14,0 0,16 41,-24-52,-1-1,0 1,0 0,0-1,-1 1,0 0,-1 0,0 0,0 0,0 0,-4 13,3-18,0-1,-1 1,1-1,-1 1,1-1,-1 0,0 0,0 0,0 0,0 0,-1 0,1 0,0-1,-1 1,1-1,-1 0,-4 2,-54 16,38-13,-15 3,-2-1,1-3,0-1,-1-2,-51-3,78 0,-15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48 146,'0'2,"1"0,-1 0,1 0,-1-1,1 1,-1 0,1-1,0 1,0 0,0-1,0 1,0-1,0 0,0 1,0-1,1 0,-1 0,1 1,-1-1,1 0,-1 0,1-1,-1 1,1 0,3 0,-1 1,0-1,0 1,0-1,1-1,-1 1,0 0,1-1,-1 0,8-1,10-5,1-1,-1 0,-1-2,0-1,0 0,0-2,26-20,-42 29,-1-1,1 0,-1 1,0-1,-1-1,1 1,-1 0,0-1,4-6,-7 10,1 0,-1 0,0 0,0 0,1 1,-1-1,0 0,0 0,0 0,0 0,0 0,0 0,0 0,0 0,0 1,-1-1,1 0,0 0,-1 0,1 0,0 0,-1 1,0-2,-1 0,1 1,-1 0,0 0,0 0,0 0,0 0,1 0,-1 0,0 1,0-1,0 1,-1-1,1 1,0 0,-2 0,-3 0,-1 0,1 0,0 1,0 0,0 0,0 0,0 1,0 0,-7 4,-6 4,-31 19,39-21,0-1,-1 0,0 0,0-1,-1-1,-23 7,19-10,11-1,0 0,0 1,0-1,0 1,-7 3,14-5,0 0,0 0,0 0,0 0,0 0,-1 0,1 0,0 0,0 0,0 0,0 0,0 0,0 0,-1 1,1-1,0 0,0 0,0 0,0 0,0 0,0 0,0 0,0 0,0 0,-1 0,1 0,0 1,0-1,0 0,0 0,0 0,0 0,0 0,0 0,0 0,0 1,0-1,0 0,0 0,0 0,0 0,0 0,0 0,0 1,0-1,0 0,0 0,0 0,0 0,0 0,0 0,0 0,0 0,1 1,-1-1,0 0,0 0,0 0,0 0,0 0,0 0,0 0,0 0,1 0,11 4,18 0,168-5,-195 1,0 0,0-1,0 1,0-1,0 0,0 1,0-2,0 1,0 0,-1 0,1-1,0 0,-1 1,1-1,2-3,-4 4,-1 0,1 0,-1 0,1 0,-1 0,1-1,-1 1,0 0,1 0,-1 0,0-1,0 1,0 0,0 0,0 0,0-1,0 1,0 0,-1 0,1 0,0-1,-1 1,1 0,-1 0,1 0,-1 0,0 0,1 0,-1 0,0 0,0 0,0 0,0 0,1 1,-1-1,0 0,0 1,-3-2,-1-2,0 1,-1-1,1 1,-1 1,0-1,0 1,0 0,0 0,0 1,-1-1,-11 1,16 2,14 2,-9-2,1-1,-1 1,1-1,0 0,0 0,-1 0,1-1,4 0,28-20,-35 21,0-1,0 1,0-1,0 0,0 1,0-1,0 0,-1 0,1 0,0 0,0 0,-1 0,1 0,0 0,-1 0,1 0,-1 0,1 0,-1 0,0 0,0-1,1 1,-1 0,0 0,0 0,0-1,0 1,0 0,-1 0,1 0,-1-2,1 2,0 1,0 0,0 0,0-1,0 1,0 0,-1 0,1-1,0 1,0 0,-1 0,1 0,0-1,0 1,0 0,-1 0,1 0,0 0,-1 0,1-1,0 1,0 0,-1 0,1 0,0 0,-1 0,1 0,0 0,-1 0,1 0,0 0,0 0,-1 0,1 0,0 0,-1 1,-8 9,-3 17,10-22,0 0,0 0,-1-1,1 1,-1-1,0 0,-1 0,1 0,-1 0,1 0,-1-1,0 1,0-1,-1 0,1-1,-1 1,1-1,-1 1,0-1,-9 2,13-6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104 165,'1'2,"-1"0,1 0,-1 0,1 0,0 0,0 0,0-1,0 1,0 0,0 0,0-1,1 1,-1 0,1-1,-1 1,1-1,-1 0,1 0,0 1,0-1,-1 0,1-1,0 1,0 0,0 0,4 0,5 2,1 0,-1-1,17 2,-25-4,1 1,0-1,0 0,0 0,0 0,0 0,0-1,0 0,0 0,-1 0,1 0,0 0,-1-1,1 1,-1-1,1 0,-1 0,0-1,0 1,0-1,0 1,0-1,0 0,-1 0,1 0,-1 0,0-1,0 1,0-1,-1 1,1-1,-1 0,0 1,0-1,1-8,0-1,0 0,-1 0,-1-20,0 30,0-1,0 1,-1-1,1 1,-1-1,0 1,0 0,0-1,0 1,-1 0,1 0,-1 0,0 0,0 0,0 0,0 1,0-1,-4-2,6 4,-1 1,0 0,1 0,-1-1,1 1,-1 0,1 0,-1 0,0 0,1 0,-1 0,0 0,1 0,-1 0,1 0,-1 0,0 0,1 0,-1 1,1-1,-1 0,1 0,-1 1,0-1,1 0,-1 1,1-1,0 0,-1 1,1-1,-1 1,1-1,-1 1,1-1,0 1,0-1,-1 1,1-1,0 1,0-1,-1 1,1 0,0-1,0 1,0-1,0 1,0 1,-7 36,6-32,0 0,-1 0,1 0,-1-1,0 1,-1-1,1 1,-1-1,0 0,-1 0,1 0,-1-1,-7 8,3-5,0 0,-1 0,0-1,0-1,0 1,-14 4,6-3,-1 0,-1-2,1 0,-1-1,-35 2,74-6,-1-2,0 0,0-2,0 0,26-9,-33 9,0-1,-1-1,0 0,0-1,0 0,-1 0,0-1,0-1,9-10,-1-8,-18 27,1-1,-1 1,0-1,0 1,1-1,-1 1,0-1,0 1,0-1,1 1,-1-1,0 0,0 1,0-1,0 1,0-1,0 0,-1 1,1-1,0 1,0-1,0 1,0-1,-1 0,1 1,0-1,0 1,-1-1,1 1,0-1,-1 1,1 0,-1-1,1 1,-1-1,1 1,-1 0,1-1,-1 1,1 0,-1 0,1-1,-1 1,1 0,-2 0,-13-1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15 345,'0'-5,"0"-37,-1 0,-9-50,9 83,-1 1,2-1,-1 0,1 0,0 1,1-1,0 0,0 0,1 1,4-11,-5 15,1 1,-1-1,1 1,0 0,0 0,1 0,-1 0,1 0,-1 0,1 0,0 1,0-1,0 1,1 0,-1 0,0 0,1 1,-1-1,1 1,0-1,-1 1,1 1,0-1,0 0,7 1,5 1,-1 0,1 1,-1 1,1 1,-1 0,0 1,-1 1,1 0,19 12,-27-14,1 1,-1 1,0-1,-1 1,1 0,-1 1,0 0,-1-1,0 2,8 12,0 6,18 54,-23-57,1 0,0 0,18 28,-13-31,0-1,35 34,-41-44,1-1,0-1,1 1,0-2,0 1,1-1,20 8,-29-13,1 0,-1 0,0 0,0-1,1 1,-1-1,0 1,1-1,-1 0,1 0,-1 0,0 0,1-1,-1 1,0-1,1 1,-1-1,0 0,1 0,-1 0,0 0,0 0,0 0,0-1,0 1,0-1,-1 1,1-1,0 0,-1 0,1 1,-1-1,0 0,1-1,-1 1,0 0,0 0,-1 0,1-1,0 1,0-4,2-10,0-1,-2 0,0 1,-1-30,-1 34,0-18,0 15,0-1,1 1,0-1,1 1,1 0,1 0,0-1,7-18,0 8,-6 15,0 1,0 0,1 0,7-10,-9 16,-1 1,1 0,0 0,0 0,1 0,-1 0,0 1,1 0,0-1,-1 1,1 1,0-1,0 0,7-1,3 0,0 0,0 1,1 1,-1 0,0 1,1 0,-1 1,25 5,-32-5,-1 1,1 0,-1 0,1 1,-1 0,0 0,0 0,-1 1,1-1,-1 2,0-1,1 0,-2 1,1 0,-1 0,0 0,0 1,0 0,-1-1,6 13,11 46,-14-41,17 39,-15-43,1-2,1 1,0-1,2-1,21 26,-30-38,1-1,0 1,-1-1,1 0,1 0,-1-1,0 1,1-1,-1 0,1 0,0 0,-1 0,1-1,0 0,0 0,0-1,0 1,0-1,0 0,0 0,0-1,0 1,0-1,0 0,0-1,0 1,8-5,-8 4,-1-1,0 0,0 0,-1 0,1 0,-1-1,1 1,-1-1,0 0,0 0,-1 0,1 0,-1-1,0 1,0-1,0 1,-1-1,0 0,1 0,-2 1,1-1,0-6,0-14,0 1,-2-1,-3-25,4 49,-18-95,13 70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 1,'2'0,"1"0,0 1,-1 0,1 0,0 0,-1 0,1 0,-1 0,1 1,-1-1,0 1,0-1,0 1,0 0,0 0,0 0,0 0,2 5,3 2,-1 0,-1 1,6 12,-6-9,1 0,-2 0,0 0,0 1,-1 0,-1 0,0 0,-1 0,-1 18,0-30,-1 0,1 0,0-1,0 1,-1 0,1 0,-1-1,0 1,1 0,-1-1,0 1,0-1,0 1,0-1,0 1,-1-1,1 0,0 1,-2 0,2-2,-1 1,1 0,0-1,-1 0,1 1,-1-1,1 0,0 0,-1 0,1 0,-1 0,1 0,-1 0,1 0,0-1,-1 1,1 0,-3-2,0 0,0 0,1 0,-1 0,1 0,-1-1,1 0,0 0,0 0,0 0,0 0,0 0,1-1,-1 1,-2-8,1 0,1 1,0-1,1 0,0 0,1 0,0 0,0 0,2 0,-1 0,1 0,1 0,3-12,-5 22,0 0,0 0,1 0,-1 1,0-1,1 0,-1 0,1 0,-1 0,1 0,-1 1,1-1,0 0,-1 1,1-1,0 0,0 1,-1-1,1 1,0-1,0 1,0-1,0 1,0 0,-1-1,1 1,0 0,0 0,0 0,0-1,1 1,0 1,1 0,-1 0,0 0,0 0,0 0,0 0,0 0,0 0,0 1,-1-1,1 1,2 3,3 2,-1 1,0 0,-1 0,0 1,6 14,-9-18,-1 0,1 1,-1 0,-1-1,1 1,-1-1,0 1,0 0,-1 0,1-1,-1 1,0-1,-1 1,0-1,-3 8,4-11,0 1,-1 0,1-1,-1 1,0-1,0 0,0 1,0-1,0 0,0 0,-1 0,1-1,-1 1,1-1,-1 1,0-1,0 0,1 0,-1 0,0 0,0 0,0-1,0 1,0-1,0 0,0 0,0 0,0 0,0-1,-5 0,4-1,1 1,-1-1,0 0,1 0,-1 0,1 0,0-1,0 1,0-1,0 0,0 0,1 0,-1 0,1 0,0 0,0-1,0 1,0-1,0 0,1 1,0-1,0 0,0 0,0 0,0 0,1 0,0 0,0 0,0 0,1-4,-1 3,0 1,1-1,0 1,0 0,0-1,0 1,1 0,-1 0,1 0,0 0,1 0,2-5,-3 7,0 0,0 0,1 0,-1 0,0 0,0 1,1-1,-1 1,1-1,0 1,-1 0,1 0,0 0,0 0,-1 1,1-1,0 1,0-1,0 1,3 0,-3 1,0 0,0 0,-1-1,1 2,0-1,-1 0,1 0,-1 1,1-1,-1 1,0 0,0 0,1 0,-1 0,-1 0,1 0,0 1,0-1,-1 1,0-1,1 1,-1-1,0 1,0 0,0 0,-1-1,2 6,-1-3,0 0,0 0,0 0,-1 0,0 0,0 0,0-1,0 1,-1 0,0 0,0 0,0 0,0 0,-1-1,-2 6,3-9,1-1,0 0,0 1,0-1,-1 1,1-1,0 0,-1 1,1-1,0 0,-1 1,1-1,0 0,-1 0,1 1,-1-1,1 0,0 0,-1 0,1 0,-1 1,1-1,-1 0,1 0,-1 0,1 0,0 0,-1 0,1 0,-1 0,1 0,-1 0,1 0,-1-1,-10-13,-1-24,6-19,5 30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99 0,'0'13,"2"-1,-1 1,7 18,-6-21,1 0,-1 0,-1 0,0 0,0 0,-2 17,-3 8,2-11,-1-1,-1 0,-1 0,-13 35,18-57,-1 1,1-1,-1 1,0-1,0 1,0-1,0 1,0-1,0 0,0 1,0-1,-1 0,1 0,0 0,-3 2,3-3,0 0,0 0,1 0,-1 0,0 0,0 0,1 0,-1 0,0 0,0 0,1 0,-1-1,0 1,1 0,-1 0,0-1,1 1,-1 0,0-1,1 1,-1-1,1 1,-1-1,0 0,-2-3,1 1,-1 0,1-1,0 0,1 1,-1-1,0 0,1 0,0 0,0 0,0-5,0-9,1 0,1 0,1 1,0-1,1 1,1 0,1 0,0 0,11-21,-14 34,0 0,1 0,0 0,-1 0,2 1,-1-1,0 1,1 0,4-3,-7 5,-1 0,1 1,0 0,0-1,0 1,-1-1,1 1,0 0,0-1,0 1,0 0,0 0,0 0,0 0,0 0,-1 0,1 0,0 0,0 0,1 1,-1-1,0 1,0 0,0 0,-1-1,1 1,0 0,0 0,-1 0,1 0,-1 0,1 0,-1 0,1 0,-1 0,0 0,1 0,-1 0,0 0,0 1,0-1,0 1,0 6,0 0,-1-1,0 1,0-1,0 0,-1 1,-1-1,1 0,-1 0,-5 9,3-6,-1 0,0-1,0 1,-1-1,0-1,-10 11,15-18,1 1,-1-1,0 0,0 1,0-1,0 0,0 0,0 0,0 0,0-1,-4 2,5-2,0 0,1 0,-1 0,0 0,0 0,0 0,1 0,-1 0,0-1,0 1,1 0,-1 0,0-1,1 1,-1-1,0 1,1 0,-1-1,0 1,1-1,-1 0,0 0,0-1,0-1,0 1,0 0,0 0,1-1,-1 1,1 0,-1-1,1 1,0-1,0 1,0 0,1-1,-1 1,0-1,1 1,-1 0,1-1,1-1,8-20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 1,'2'0,"1"0,0 1,-1 0,1 0,0 0,-1 0,1 0,-1 0,1 1,-1-1,0 1,0-1,0 1,0 0,0 0,0 0,0 0,2 5,3 2,-1 0,-1 1,6 12,-6-9,1 0,-2 0,0 0,0 1,-1 0,-1 0,0 0,-1 0,-1 18,0-30,-1 0,1 0,0-1,0 1,-1 0,1 0,-1-1,0 1,1 0,-1-1,0 1,0-1,0 1,0-1,0 1,-1-1,1 0,0 1,-2 0,2-2,-1 1,1 0,0-1,-1 0,1 1,-1-1,1 0,0 0,-1 0,1 0,-1 0,1 0,-1 0,1 0,0-1,-1 1,1 0,-3-2,0 0,0 0,1 0,-1 0,1 0,-1-1,1 0,0 0,0 0,0 0,0 0,0 0,1-1,-1 1,-2-8,1 0,1 1,0-1,1 0,0 0,1 0,0 0,0 0,2 0,-1 0,1 0,1 0,3-12,-5 22,0 0,0 0,1 0,-1 1,0-1,1 0,-1 0,1 0,-1 0,1 0,-1 1,1-1,0 0,-1 1,1-1,0 0,0 1,-1-1,1 1,0-1,0 1,0-1,0 1,0 0,-1-1,1 1,0 0,0 0,0 0,0-1,1 1,0 1,1 0,-1 0,0 0,0 0,0 0,0 0,0 0,0 0,0 1,-1-1,1 1,2 3,3 2,-1 1,0 0,-1 0,0 1,6 14,-9-18,-1 0,1 1,-1 0,-1-1,1 1,-1-1,0 1,0 0,-1 0,1-1,-1 1,0-1,-1 1,0-1,-3 8,4-11,0 1,-1 0,1-1,-1 1,0-1,0 0,0 1,0-1,0 0,0 0,-1 0,1-1,-1 1,1-1,-1 1,0-1,0 0,1 0,-1 0,0 0,0 0,0-1,0 1,0-1,0 0,0 0,0 0,0 0,0-1,-5 0,4-1,1 1,-1-1,0 0,1 0,-1 0,1 0,0-1,0 1,0-1,0 0,0 0,1 0,-1 0,1 0,0 0,0-1,0 1,0-1,0 0,1 1,0-1,0 0,0 0,0 0,0 0,1 0,0 0,0 0,0 0,1-4,-1 3,0 1,1-1,0 1,0 0,0-1,0 1,1 0,-1 0,1 0,0 0,1 0,2-5,-3 7,0 0,0 0,1 0,-1 0,0 0,0 1,1-1,-1 1,1-1,0 1,-1 0,1 0,0 0,0 0,-1 1,1-1,0 1,0-1,0 1,3 0,-3 1,0 0,0 0,-1-1,1 2,0-1,-1 0,1 0,-1 1,1-1,-1 1,0 0,0 0,1 0,-1 0,-1 0,1 0,0 1,0-1,-1 1,0-1,1 1,-1-1,0 1,0 0,0 0,-1-1,2 6,-1-3,0 0,0 0,0 0,-1 0,0 0,0 0,0-1,0 1,-1 0,0 0,0 0,0 0,0 0,-1-1,-2 6,3-9,1-1,0 0,0 1,0-1,-1 1,1-1,0 0,-1 1,1-1,0 0,-1 1,1-1,0 0,-1 0,1 1,-1-1,1 0,0 0,-1 0,1 0,-1 1,1-1,-1 0,1 0,-1 0,1 0,0 0,-1 0,1 0,-1 0,1 0,-1 0,1 0,-1-1,-10-13,-1-24,6-19,5 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0 145,'5'0,"1"-5,4-5,1-6,-2-4,-7 0,-8 0,-3-1,4 2,3 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15 345,'0'-5,"0"-37,-1 0,-9-50,9 83,-1 1,2-1,-1 0,1 0,0 1,1-1,0 0,0 0,1 1,4-11,-5 15,1 1,-1-1,1 1,0 0,0 0,1 0,-1 0,1 0,-1 0,1 0,0 1,0-1,0 1,1 0,-1 0,0 0,1 1,-1-1,1 1,0-1,-1 1,1 1,0-1,0 0,7 1,5 1,-1 0,1 1,-1 1,1 1,-1 0,0 1,-1 1,1 0,19 12,-27-14,1 1,-1 1,0-1,-1 1,1 0,-1 1,0 0,-1-1,0 2,8 12,0 6,18 54,-23-57,1 0,0 0,18 28,-13-31,0-1,35 34,-41-44,1-1,0-1,1 1,0-2,0 1,1-1,20 8,-29-13,1 0,-1 0,0 0,0-1,1 1,-1-1,0 1,1-1,-1 0,1 0,-1 0,0 0,1-1,-1 1,0-1,1 1,-1-1,0 0,1 0,-1 0,0 0,0 0,0 0,0-1,0 1,0-1,-1 1,1-1,0 0,-1 0,1 1,-1-1,0 0,1-1,-1 1,0 0,0 0,-1 0,1-1,0 1,0-4,2-10,0-1,-2 0,0 1,-1-30,-1 34,0-18,0 15,0-1,1 1,0-1,1 1,1 0,1 0,0-1,7-18,0 8,-6 15,0 1,0 0,1 0,7-10,-9 16,-1 1,1 0,0 0,0 0,1 0,-1 0,0 1,1 0,0-1,-1 1,1 1,0-1,0 0,7-1,3 0,0 0,0 1,1 1,-1 0,0 1,1 0,-1 1,25 5,-32-5,-1 1,1 0,-1 0,1 1,-1 0,0 0,0 0,-1 1,1-1,-1 2,0-1,1 0,-2 1,1 0,-1 0,0 0,0 1,0 0,-1-1,6 13,11 46,-14-41,17 39,-15-43,1-2,1 1,0-1,2-1,21 26,-30-38,1-1,0 1,-1-1,1 0,1 0,-1-1,0 1,1-1,-1 0,1 0,0 0,-1 0,1-1,0 0,0 0,0-1,0 1,0-1,0 0,0 0,0-1,0 1,0-1,0 0,0-1,0 1,8-5,-8 4,-1-1,0 0,0 0,-1 0,1 0,-1-1,1 1,-1-1,0 0,0 0,-1 0,1 0,-1-1,0 1,0-1,0 1,-1-1,0 0,1 0,-2 1,1-1,0-6,0-14,0 1,-2-1,-3-25,4 49,-18-95,13 70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99 0,'0'13,"2"-1,-1 1,7 18,-6-21,1 0,-1 0,-1 0,0 0,0 0,-2 17,-3 8,2-11,-1-1,-1 0,-1 0,-13 35,18-57,-1 1,1-1,-1 1,0-1,0 1,0-1,0 1,0-1,0 0,0 1,0-1,-1 0,1 0,0 0,-3 2,3-3,0 0,0 0,1 0,-1 0,0 0,0 0,1 0,-1 0,0 0,0 0,1 0,-1-1,0 1,1 0,-1 0,0-1,1 1,-1 0,0-1,1 1,-1-1,1 1,-1-1,0 0,-2-3,1 1,-1 0,1-1,0 0,1 1,-1-1,0 0,1 0,0 0,0 0,0-5,0-9,1 0,1 0,1 1,0-1,1 1,1 0,1 0,0 0,11-21,-14 34,0 0,1 0,0 0,-1 0,2 1,-1-1,0 1,1 0,4-3,-7 5,-1 0,1 1,0 0,0-1,0 1,-1-1,1 1,0 0,0-1,0 1,0 0,0 0,0 0,0 0,0 0,-1 0,1 0,0 0,0 0,1 1,-1-1,0 1,0 0,0 0,-1-1,1 1,0 0,0 0,-1 0,1 0,-1 0,1 0,-1 0,1 0,-1 0,0 0,1 0,-1 0,0 0,0 1,0-1,0 1,0 6,0 0,-1-1,0 1,0-1,0 0,-1 1,-1-1,1 0,-1 0,-5 9,3-6,-1 0,0-1,0 1,-1-1,0-1,-10 11,15-18,1 1,-1-1,0 0,0 1,0-1,0 0,0 0,0 0,0 0,0-1,-4 2,5-2,0 0,1 0,-1 0,0 0,0 0,0 0,1 0,-1 0,0-1,0 1,1 0,-1 0,0-1,1 1,-1-1,0 1,1 0,-1-1,0 1,1-1,-1 0,0 0,0-1,0-1,0 1,0 0,0 0,1-1,-1 1,1 0,-1-1,1 1,0-1,0 1,0 0,1-1,-1 1,0-1,1 1,-1 0,1-1,1-1,8-20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 1,'2'0,"1"0,0 1,-1 0,1 0,0 0,-1 0,1 0,-1 0,1 1,-1-1,0 1,0-1,0 1,0 0,0 0,0 0,0 0,2 5,3 2,-1 0,-1 1,6 12,-6-9,1 0,-2 0,0 0,0 1,-1 0,-1 0,0 0,-1 0,-1 18,0-30,-1 0,1 0,0-1,0 1,-1 0,1 0,-1-1,0 1,1 0,-1-1,0 1,0-1,0 1,0-1,0 1,-1-1,1 0,0 1,-2 0,2-2,-1 1,1 0,0-1,-1 0,1 1,-1-1,1 0,0 0,-1 0,1 0,-1 0,1 0,-1 0,1 0,0-1,-1 1,1 0,-3-2,0 0,0 0,1 0,-1 0,1 0,-1-1,1 0,0 0,0 0,0 0,0 0,0 0,1-1,-1 1,-2-8,1 0,1 1,0-1,1 0,0 0,1 0,0 0,0 0,2 0,-1 0,1 0,1 0,3-12,-5 22,0 0,0 0,1 0,-1 1,0-1,1 0,-1 0,1 0,-1 0,1 0,-1 1,1-1,0 0,-1 1,1-1,0 0,0 1,-1-1,1 1,0-1,0 1,0-1,0 1,0 0,-1-1,1 1,0 0,0 0,0 0,0-1,1 1,0 1,1 0,-1 0,0 0,0 0,0 0,0 0,0 0,0 0,0 1,-1-1,1 1,2 3,3 2,-1 1,0 0,-1 0,0 1,6 14,-9-18,-1 0,1 1,-1 0,-1-1,1 1,-1-1,0 1,0 0,-1 0,1-1,-1 1,0-1,-1 1,0-1,-3 8,4-11,0 1,-1 0,1-1,-1 1,0-1,0 0,0 1,0-1,0 0,0 0,-1 0,1-1,-1 1,1-1,-1 1,0-1,0 0,1 0,-1 0,0 0,0 0,0-1,0 1,0-1,0 0,0 0,0 0,0 0,0-1,-5 0,4-1,1 1,-1-1,0 0,1 0,-1 0,1 0,0-1,0 1,0-1,0 0,0 0,1 0,-1 0,1 0,0 0,0-1,0 1,0-1,0 0,1 1,0-1,0 0,0 0,0 0,0 0,1 0,0 0,0 0,0 0,1-4,-1 3,0 1,1-1,0 1,0 0,0-1,0 1,1 0,-1 0,1 0,0 0,1 0,2-5,-3 7,0 0,0 0,1 0,-1 0,0 0,0 1,1-1,-1 1,1-1,0 1,-1 0,1 0,0 0,0 0,-1 1,1-1,0 1,0-1,0 1,3 0,-3 1,0 0,0 0,-1-1,1 2,0-1,-1 0,1 0,-1 1,1-1,-1 1,0 0,0 0,1 0,-1 0,-1 0,1 0,0 1,0-1,-1 1,0-1,1 1,-1-1,0 1,0 0,0 0,-1-1,2 6,-1-3,0 0,0 0,0 0,-1 0,0 0,0 0,0-1,0 1,-1 0,0 0,0 0,0 0,0 0,-1-1,-2 6,3-9,1-1,0 0,0 1,0-1,-1 1,1-1,0 0,-1 1,1-1,0 0,-1 1,1-1,0 0,-1 0,1 1,-1-1,1 0,0 0,-1 0,1 0,-1 1,1-1,-1 0,1 0,-1 0,1 0,0 0,-1 0,1 0,-1 0,1 0,-1 0,1 0,-1-1,-10-13,-1-24,6-19,5 30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15 345,'0'-5,"0"-37,-1 0,-9-50,9 83,-1 1,2-1,-1 0,1 0,0 1,1-1,0 0,0 0,1 1,4-11,-5 15,1 1,-1-1,1 1,0 0,0 0,1 0,-1 0,1 0,-1 0,1 0,0 1,0-1,0 1,1 0,-1 0,0 0,1 1,-1-1,1 1,0-1,-1 1,1 1,0-1,0 0,7 1,5 1,-1 0,1 1,-1 1,1 1,-1 0,0 1,-1 1,1 0,19 12,-27-14,1 1,-1 1,0-1,-1 1,1 0,-1 1,0 0,-1-1,0 2,8 12,0 6,18 54,-23-57,1 0,0 0,18 28,-13-31,0-1,35 34,-41-44,1-1,0-1,1 1,0-2,0 1,1-1,20 8,-29-13,1 0,-1 0,0 0,0-1,1 1,-1-1,0 1,1-1,-1 0,1 0,-1 0,0 0,1-1,-1 1,0-1,1 1,-1-1,0 0,1 0,-1 0,0 0,0 0,0 0,0-1,0 1,0-1,-1 1,1-1,0 0,-1 0,1 1,-1-1,0 0,1-1,-1 1,0 0,0 0,-1 0,1-1,0 1,0-4,2-10,0-1,-2 0,0 1,-1-30,-1 34,0-18,0 15,0-1,1 1,0-1,1 1,1 0,1 0,0-1,7-18,0 8,-6 15,0 1,0 0,1 0,7-10,-9 16,-1 1,1 0,0 0,0 0,1 0,-1 0,0 1,1 0,0-1,-1 1,1 1,0-1,0 0,7-1,3 0,0 0,0 1,1 1,-1 0,0 1,1 0,-1 1,25 5,-32-5,-1 1,1 0,-1 0,1 1,-1 0,0 0,0 0,-1 1,1-1,-1 2,0-1,1 0,-2 1,1 0,-1 0,0 0,0 1,0 0,-1-1,6 13,11 46,-14-41,17 39,-15-43,1-2,1 1,0-1,2-1,21 26,-30-38,1-1,0 1,-1-1,1 0,1 0,-1-1,0 1,1-1,-1 0,1 0,0 0,-1 0,1-1,0 0,0 0,0-1,0 1,0-1,0 0,0 0,0-1,0 1,0-1,0 0,0-1,0 1,8-5,-8 4,-1-1,0 0,0 0,-1 0,1 0,-1-1,1 1,-1-1,0 0,0 0,-1 0,1 0,-1-1,0 1,0-1,0 1,-1-1,0 0,1 0,-2 1,1-1,0-6,0-14,0 1,-2-1,-3-25,4 49,-18-95,13 70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2T04:41:30.9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99 0,'0'13,"2"-1,-1 1,7 18,-6-21,1 0,-1 0,-1 0,0 0,0 0,-2 17,-3 8,2-11,-1-1,-1 0,-1 0,-13 35,18-57,-1 1,1-1,-1 1,0-1,0 1,0-1,0 1,0-1,0 0,0 1,0-1,-1 0,1 0,0 0,-3 2,3-3,0 0,0 0,1 0,-1 0,0 0,0 0,1 0,-1 0,0 0,0 0,1 0,-1-1,0 1,1 0,-1 0,0-1,1 1,-1 0,0-1,1 1,-1-1,1 1,-1-1,0 0,-2-3,1 1,-1 0,1-1,0 0,1 1,-1-1,0 0,1 0,0 0,0 0,0-5,0-9,1 0,1 0,1 1,0-1,1 1,1 0,1 0,0 0,11-21,-14 34,0 0,1 0,0 0,-1 0,2 1,-1-1,0 1,1 0,4-3,-7 5,-1 0,1 1,0 0,0-1,0 1,-1-1,1 1,0 0,0-1,0 1,0 0,0 0,0 0,0 0,0 0,-1 0,1 0,0 0,0 0,1 1,-1-1,0 1,0 0,0 0,-1-1,1 1,0 0,0 0,-1 0,1 0,-1 0,1 0,-1 0,1 0,-1 0,0 0,1 0,-1 0,0 0,0 1,0-1,0 1,0 6,0 0,-1-1,0 1,0-1,0 0,-1 1,-1-1,1 0,-1 0,-5 9,3-6,-1 0,0-1,0 1,-1-1,0-1,-10 11,15-18,1 1,-1-1,0 0,0 1,0-1,0 0,0 0,0 0,0 0,0-1,-4 2,5-2,0 0,1 0,-1 0,0 0,0 0,0 0,1 0,-1 0,0-1,0 1,1 0,-1 0,0-1,1 1,-1-1,0 1,1 0,-1-1,0 1,1-1,-1 0,0 0,0-1,0-1,0 1,0 0,0 0,1-1,-1 1,1 0,-1-1,1 1,0-1,0 1,0 0,1-1,-1 1,0-1,1 1,-1 0,1-1,1-1,8-20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EC75A-892C-CD4B-AF57-A4656DC469D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70F57-108A-334E-AE49-D739C7AC8AF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70F57-108A-334E-AE49-D739C7AC8AF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B8B2-61F8-1C42-A665-1462A7AA468B}" type="datetime1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7980-3FEB-2E49-A5C3-8BFFF0ABDA01}" type="datetime1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3DA8E-3154-1647-A272-897AD0ADBE2C}" type="datetime1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751C0-270D-7947-A4E3-2EFC4963061C}" type="datetime1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F0CD-F03E-654F-B617-F155FAD58011}" type="datetime1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0CD3C-2AE7-6347-A999-83416430ACC6}" type="datetime1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6998B-00AD-2244-9B8F-865335E74281}" type="datetime1">
              <a:rPr lang="en-US" smtClean="0"/>
              <a:t>4/6/2021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74D89-3D37-2644-B8E0-37DD2FD31AB7}" type="datetime1">
              <a:rPr lang="en-US" smtClean="0"/>
              <a:t>4/6/2021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FBA0-BEF9-4042-8715-D909F07E9C0B}" type="datetime1">
              <a:rPr lang="en-US" smtClean="0"/>
              <a:t>4/6/2021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BFF5-173C-9D42-8177-1A24DC4C79A5}" type="datetime1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3592-2BA2-5E46-88CD-88EA200C7188}" type="datetime1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9AE65-71C4-6747-B137-F4591D50B761}" type="datetime1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61E29-0AD8-3A45-AF72-0C5BDB8D1CC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5962619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4703068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customXml" Target="../ink/ink11.xml"/><Relationship Id="rId26" Type="http://schemas.openxmlformats.org/officeDocument/2006/relationships/image" Target="../media/image18.png"/><Relationship Id="rId39" Type="http://schemas.openxmlformats.org/officeDocument/2006/relationships/customXml" Target="../ink/ink29.xml"/><Relationship Id="rId21" Type="http://schemas.openxmlformats.org/officeDocument/2006/relationships/customXml" Target="../ink/ink14.xml"/><Relationship Id="rId34" Type="http://schemas.openxmlformats.org/officeDocument/2006/relationships/customXml" Target="../ink/ink24.xml"/><Relationship Id="rId7" Type="http://schemas.openxmlformats.org/officeDocument/2006/relationships/image" Target="../media/image13.png"/><Relationship Id="rId2" Type="http://schemas.openxmlformats.org/officeDocument/2006/relationships/image" Target="../media/image31.png"/><Relationship Id="rId16" Type="http://schemas.openxmlformats.org/officeDocument/2006/relationships/customXml" Target="../ink/ink9.xml"/><Relationship Id="rId20" Type="http://schemas.openxmlformats.org/officeDocument/2006/relationships/customXml" Target="../ink/ink13.xml"/><Relationship Id="rId29" Type="http://schemas.openxmlformats.org/officeDocument/2006/relationships/customXml" Target="../ink/ink19.xml"/><Relationship Id="rId41" Type="http://schemas.openxmlformats.org/officeDocument/2006/relationships/customXml" Target="../ink/ink3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33.png"/><Relationship Id="rId24" Type="http://schemas.openxmlformats.org/officeDocument/2006/relationships/image" Target="../media/image17.png"/><Relationship Id="rId32" Type="http://schemas.openxmlformats.org/officeDocument/2006/relationships/customXml" Target="../ink/ink22.xml"/><Relationship Id="rId37" Type="http://schemas.openxmlformats.org/officeDocument/2006/relationships/customXml" Target="../ink/ink27.xml"/><Relationship Id="rId40" Type="http://schemas.openxmlformats.org/officeDocument/2006/relationships/customXml" Target="../ink/ink30.xml"/><Relationship Id="rId5" Type="http://schemas.openxmlformats.org/officeDocument/2006/relationships/image" Target="../media/image12.png"/><Relationship Id="rId15" Type="http://schemas.openxmlformats.org/officeDocument/2006/relationships/customXml" Target="../ink/ink8.xml"/><Relationship Id="rId23" Type="http://schemas.openxmlformats.org/officeDocument/2006/relationships/customXml" Target="../ink/ink15.xml"/><Relationship Id="rId28" Type="http://schemas.openxmlformats.org/officeDocument/2006/relationships/customXml" Target="../ink/ink18.xml"/><Relationship Id="rId36" Type="http://schemas.openxmlformats.org/officeDocument/2006/relationships/customXml" Target="../ink/ink26.xml"/><Relationship Id="rId10" Type="http://schemas.openxmlformats.org/officeDocument/2006/relationships/customXml" Target="../ink/ink4.xml"/><Relationship Id="rId19" Type="http://schemas.openxmlformats.org/officeDocument/2006/relationships/customXml" Target="../ink/ink12.xml"/><Relationship Id="rId31" Type="http://schemas.openxmlformats.org/officeDocument/2006/relationships/customXml" Target="../ink/ink21.xml"/><Relationship Id="rId4" Type="http://schemas.openxmlformats.org/officeDocument/2006/relationships/customXml" Target="../ink/ink1.xml"/><Relationship Id="rId9" Type="http://schemas.openxmlformats.org/officeDocument/2006/relationships/image" Target="../media/image14.png"/><Relationship Id="rId14" Type="http://schemas.openxmlformats.org/officeDocument/2006/relationships/customXml" Target="../ink/ink7.xml"/><Relationship Id="rId22" Type="http://schemas.openxmlformats.org/officeDocument/2006/relationships/image" Target="../media/image16.png"/><Relationship Id="rId27" Type="http://schemas.openxmlformats.org/officeDocument/2006/relationships/customXml" Target="../ink/ink17.xml"/><Relationship Id="rId30" Type="http://schemas.openxmlformats.org/officeDocument/2006/relationships/customXml" Target="../ink/ink20.xml"/><Relationship Id="rId35" Type="http://schemas.openxmlformats.org/officeDocument/2006/relationships/customXml" Target="../ink/ink25.xml"/><Relationship Id="rId8" Type="http://schemas.openxmlformats.org/officeDocument/2006/relationships/customXml" Target="../ink/ink3.xml"/><Relationship Id="rId3" Type="http://schemas.openxmlformats.org/officeDocument/2006/relationships/image" Target="../media/image32.svg"/><Relationship Id="rId12" Type="http://schemas.openxmlformats.org/officeDocument/2006/relationships/customXml" Target="../ink/ink5.xml"/><Relationship Id="rId17" Type="http://schemas.openxmlformats.org/officeDocument/2006/relationships/customXml" Target="../ink/ink10.xml"/><Relationship Id="rId25" Type="http://schemas.openxmlformats.org/officeDocument/2006/relationships/customXml" Target="../ink/ink16.xml"/><Relationship Id="rId33" Type="http://schemas.openxmlformats.org/officeDocument/2006/relationships/customXml" Target="../ink/ink23.xml"/><Relationship Id="rId38" Type="http://schemas.openxmlformats.org/officeDocument/2006/relationships/customXml" Target="../ink/ink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springer.com/chapter/10.1007/978-981-10-7684-8_1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304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  <a:latin typeface="Book Antiqua" panose="02040602050305030304" pitchFamily="18" charset="0"/>
              </a:rPr>
              <a:t>Introduction to microbiome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7977" y="4694642"/>
            <a:ext cx="5232971" cy="404883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Anujit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Sarkar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Postdoctoral scholar, COPH, CON</a:t>
            </a:r>
          </a:p>
          <a:p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USF Genomics Program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Apr 07, 20</a:t>
            </a:r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3434" y="234000"/>
            <a:ext cx="6310252" cy="631468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Dynamics of human microbiome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92" y="1022811"/>
            <a:ext cx="10477844" cy="4330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70005" y="6141647"/>
            <a:ext cx="32592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https://www.ncbi.nlm.nih.gov/pmc/articles/PMC5962619/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416" y="184079"/>
            <a:ext cx="8192530" cy="48763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Function and role of human microbiome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182" y="1262865"/>
            <a:ext cx="7563636" cy="50827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36191" y="636716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Heterogeneity of the gut microbiome in mice: guidelines for optimizing experimental design (nih.gov)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0788" y="110095"/>
            <a:ext cx="7709360" cy="69311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Major landmarks in human microbiome research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26" y="1437078"/>
            <a:ext cx="3349376" cy="1331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757" y="1383829"/>
            <a:ext cx="3575404" cy="13755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637" y="990273"/>
            <a:ext cx="3143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1958: FMT for </a:t>
            </a:r>
            <a:r>
              <a:rPr lang="en-US" sz="1600" i="1" dirty="0" err="1">
                <a:latin typeface="Book Antiqua" panose="02040602050305030304" pitchFamily="18" charset="0"/>
              </a:rPr>
              <a:t>C.difficile</a:t>
            </a:r>
            <a:r>
              <a:rPr lang="en-US" sz="1600" i="1" dirty="0">
                <a:latin typeface="Book Antiqua" panose="02040602050305030304" pitchFamily="18" charset="0"/>
              </a:rPr>
              <a:t> </a:t>
            </a:r>
            <a:r>
              <a:rPr lang="en-US" sz="1600" dirty="0">
                <a:latin typeface="Book Antiqua" panose="02040602050305030304" pitchFamily="18" charset="0"/>
              </a:rPr>
              <a:t>infection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7182" y="1012857"/>
            <a:ext cx="26164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1944: Culturing Anaerobes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1" y="1372531"/>
            <a:ext cx="3275526" cy="13981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373061" y="1003199"/>
            <a:ext cx="4488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1965: Gut microbiota transfer in germ-free mice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75" y="4144947"/>
            <a:ext cx="3636264" cy="169077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60603" y="3421315"/>
            <a:ext cx="37802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1972: Microbiota influences metabolism</a:t>
            </a:r>
          </a:p>
          <a:p>
            <a:r>
              <a:rPr lang="en-US" sz="1600" dirty="0">
                <a:latin typeface="Book Antiqua" panose="02040602050305030304" pitchFamily="18" charset="0"/>
              </a:rPr>
              <a:t> of host-directed drugs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66924" y="6343763"/>
            <a:ext cx="44598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alibri" charset="0"/>
                <a:cs typeface="Calibri" charset="0"/>
              </a:rPr>
              <a:t>https://</a:t>
            </a:r>
            <a:r>
              <a:rPr lang="en-US" sz="1000" dirty="0" err="1">
                <a:latin typeface="Calibri" charset="0"/>
                <a:cs typeface="Calibri" charset="0"/>
              </a:rPr>
              <a:t>www.nature.com</a:t>
            </a:r>
            <a:r>
              <a:rPr lang="en-US" sz="1000" dirty="0">
                <a:latin typeface="Calibri" charset="0"/>
                <a:cs typeface="Calibri" charset="0"/>
              </a:rPr>
              <a:t>/immersive/d42859-019-00041-z/</a:t>
            </a:r>
            <a:r>
              <a:rPr lang="en-US" sz="1000" dirty="0" err="1">
                <a:latin typeface="Calibri" charset="0"/>
                <a:cs typeface="Calibri" charset="0"/>
              </a:rPr>
              <a:t>index.html</a:t>
            </a:r>
            <a:endParaRPr lang="en-US" sz="1000" dirty="0">
              <a:latin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2027" y="3673481"/>
            <a:ext cx="37721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1981: Microbiota succession in early life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0468" y="4144948"/>
            <a:ext cx="3852912" cy="169077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206197" y="3427440"/>
            <a:ext cx="34563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1996: Sequence-based identification </a:t>
            </a:r>
          </a:p>
          <a:p>
            <a:r>
              <a:rPr lang="en-US" sz="1600" dirty="0">
                <a:latin typeface="Book Antiqua" panose="02040602050305030304" pitchFamily="18" charset="0"/>
              </a:rPr>
              <a:t>of human microbiota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2409" y="4067646"/>
            <a:ext cx="3201563" cy="17680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07091" y="118278"/>
            <a:ext cx="8060054" cy="69311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Major landmarks in human microbiome research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73" y="1570343"/>
            <a:ext cx="3287833" cy="15313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0144" y="996593"/>
            <a:ext cx="31390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1998: Stability and individuality </a:t>
            </a:r>
          </a:p>
          <a:p>
            <a:r>
              <a:rPr lang="en-US" sz="1600" dirty="0">
                <a:latin typeface="Book Antiqua" panose="02040602050305030304" pitchFamily="18" charset="0"/>
              </a:rPr>
              <a:t>of adult microbiota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71" y="1504424"/>
            <a:ext cx="2856055" cy="159837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347645" y="1135092"/>
            <a:ext cx="21082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2003:Beyond bacteria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78391" y="811926"/>
            <a:ext cx="36888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2004: Regulation of mucosal immunity</a:t>
            </a:r>
          </a:p>
          <a:p>
            <a:r>
              <a:rPr lang="en-US" sz="1600" dirty="0">
                <a:latin typeface="Book Antiqua" panose="02040602050305030304" pitchFamily="18" charset="0"/>
              </a:rPr>
              <a:t> by microbiota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391" y="1498238"/>
            <a:ext cx="3422578" cy="16034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965" y="3472130"/>
            <a:ext cx="35942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2005: Importance of adequate feeding</a:t>
            </a:r>
          </a:p>
          <a:p>
            <a:r>
              <a:rPr lang="en-US" sz="1600" dirty="0">
                <a:latin typeface="Book Antiqua" panose="02040602050305030304" pitchFamily="18" charset="0"/>
              </a:rPr>
              <a:t> to your microbiota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44" y="4301749"/>
            <a:ext cx="3385262" cy="189369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207340" y="3609561"/>
            <a:ext cx="40366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2006: Transfer of host phenotypes through</a:t>
            </a:r>
          </a:p>
          <a:p>
            <a:r>
              <a:rPr lang="en-US" sz="1600" dirty="0">
                <a:latin typeface="Book Antiqua" panose="02040602050305030304" pitchFamily="18" charset="0"/>
              </a:rPr>
              <a:t> microbiota transplantation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8871" y="4406738"/>
            <a:ext cx="3195102" cy="17887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3211" y="4435435"/>
            <a:ext cx="2899329" cy="17600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401565" y="3609026"/>
            <a:ext cx="4131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2006: Importance of diet-microbiota interaction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007258" y="6437073"/>
            <a:ext cx="44598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alibri" charset="0"/>
                <a:cs typeface="Calibri" charset="0"/>
              </a:rPr>
              <a:t>https://</a:t>
            </a:r>
            <a:r>
              <a:rPr lang="en-US" sz="1000" dirty="0" err="1">
                <a:latin typeface="Calibri" charset="0"/>
                <a:cs typeface="Calibri" charset="0"/>
              </a:rPr>
              <a:t>www.nature.com</a:t>
            </a:r>
            <a:r>
              <a:rPr lang="en-US" sz="1000" dirty="0">
                <a:latin typeface="Calibri" charset="0"/>
                <a:cs typeface="Calibri" charset="0"/>
              </a:rPr>
              <a:t>/immersive/d42859-019-00041-z/</a:t>
            </a:r>
            <a:r>
              <a:rPr lang="en-US" sz="1000" dirty="0" err="1">
                <a:latin typeface="Calibri" charset="0"/>
                <a:cs typeface="Calibri" charset="0"/>
              </a:rPr>
              <a:t>index.html</a:t>
            </a:r>
            <a:endParaRPr lang="en-US" sz="1000" dirty="0">
              <a:latin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03701" y="93741"/>
            <a:ext cx="8419672" cy="69311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Major landmarks in human microbiome research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8" y="1456576"/>
            <a:ext cx="3175072" cy="17695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346" y="1456577"/>
            <a:ext cx="3053530" cy="18772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2612" y="903419"/>
            <a:ext cx="31534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2007: Mechanism of colonization</a:t>
            </a:r>
          </a:p>
          <a:p>
            <a:r>
              <a:rPr lang="en-US" sz="1600" dirty="0">
                <a:latin typeface="Book Antiqua" panose="02040602050305030304" pitchFamily="18" charset="0"/>
              </a:rPr>
              <a:t> resistance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18497" y="903418"/>
            <a:ext cx="39533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2007: Functional human microbiota using</a:t>
            </a:r>
          </a:p>
          <a:p>
            <a:r>
              <a:rPr lang="en-US" sz="1600" dirty="0">
                <a:latin typeface="Book Antiqua" panose="02040602050305030304" pitchFamily="18" charset="0"/>
              </a:rPr>
              <a:t> omics technologies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682" y="1544966"/>
            <a:ext cx="2918187" cy="187723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545992" y="898635"/>
            <a:ext cx="35525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2010: Bioinformatic tools enable</a:t>
            </a:r>
          </a:p>
          <a:p>
            <a:r>
              <a:rPr lang="en-US" sz="1600" dirty="0">
                <a:latin typeface="Book Antiqua" panose="02040602050305030304" pitchFamily="18" charset="0"/>
              </a:rPr>
              <a:t> large scale microbiome data analysis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47" y="4220325"/>
            <a:ext cx="3167285" cy="202636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68276" y="3752649"/>
            <a:ext cx="30171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2012: Microbiota-gut-brain axis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640" y="4220324"/>
            <a:ext cx="3560941" cy="202636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198824" y="3775100"/>
            <a:ext cx="43011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2012: Modern culturing efforts for microbiota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9937" y="4436364"/>
            <a:ext cx="3512620" cy="181032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545992" y="3813046"/>
            <a:ext cx="31838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2018: Microbiota affects response</a:t>
            </a:r>
          </a:p>
          <a:p>
            <a:r>
              <a:rPr lang="en-US" sz="1600" dirty="0">
                <a:latin typeface="Book Antiqua" panose="02040602050305030304" pitchFamily="18" charset="0"/>
              </a:rPr>
              <a:t> to cancer therapy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24738" y="6481236"/>
            <a:ext cx="44598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alibri" charset="0"/>
                <a:cs typeface="Calibri" charset="0"/>
              </a:rPr>
              <a:t>https://</a:t>
            </a:r>
            <a:r>
              <a:rPr lang="en-US" sz="1000" dirty="0" err="1">
                <a:latin typeface="Calibri" charset="0"/>
                <a:cs typeface="Calibri" charset="0"/>
              </a:rPr>
              <a:t>www.nature.com</a:t>
            </a:r>
            <a:r>
              <a:rPr lang="en-US" sz="1000" dirty="0">
                <a:latin typeface="Calibri" charset="0"/>
                <a:cs typeface="Calibri" charset="0"/>
              </a:rPr>
              <a:t>/immersive/d42859-019-00041-z/</a:t>
            </a:r>
            <a:r>
              <a:rPr lang="en-US" sz="1000" dirty="0" err="1">
                <a:latin typeface="Calibri" charset="0"/>
                <a:cs typeface="Calibri" charset="0"/>
              </a:rPr>
              <a:t>index.html</a:t>
            </a:r>
            <a:endParaRPr lang="en-US" sz="1000" dirty="0">
              <a:latin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314" y="183198"/>
            <a:ext cx="10367319" cy="443230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Simplified microbiome dysbiosis model in human diseases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85" y="1180465"/>
            <a:ext cx="9738995" cy="470344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520631" y="6352508"/>
            <a:ext cx="3444549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www.nature.com</a:t>
            </a:r>
            <a:r>
              <a:rPr lang="en-US" sz="1000" dirty="0"/>
              <a:t>/articles/sj.bdj.2016.865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/>
          <p:nvPr>
            <p:extLst>
              <p:ext uri="{D42A27DB-BD31-4B8C-83A1-F6EECF244321}">
                <p14:modId xmlns:p14="http://schemas.microsoft.com/office/powerpoint/2010/main" val="2044970484"/>
              </p:ext>
            </p:extLst>
          </p:nvPr>
        </p:nvGraphicFramePr>
        <p:xfrm>
          <a:off x="933254" y="1062820"/>
          <a:ext cx="10680569" cy="5254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0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0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70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3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 dirty="0">
                          <a:latin typeface="Book Antiqua" panose="02040602050305030304" pitchFamily="18" charset="0"/>
                        </a:rPr>
                        <a:t>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 dirty="0">
                          <a:latin typeface="Book Antiqua" panose="02040602050305030304" pitchFamily="18" charset="0"/>
                        </a:rPr>
                        <a:t>Microbial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 dirty="0">
                          <a:latin typeface="Book Antiqua" panose="02040602050305030304" pitchFamily="18" charset="0"/>
                        </a:rPr>
                        <a:t>Marker genes (16S, 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16S rRNA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Microbiota 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 dirty="0">
                          <a:latin typeface="Book Antiqua" panose="02040602050305030304" pitchFamily="18" charset="0"/>
                        </a:rPr>
                        <a:t>Fast and cheap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Low resolution, PCR bias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7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Metagenomics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Total DNA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Composition and function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High resolution, functional potential characterization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Higher cost, computaionally challenging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3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Metatranscriptomics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mRNA/cDNA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Gene expression differences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Reveal gene 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mRNA instability, lack of standard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34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Metaproteomics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Proteins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Protein expression profiling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Differences in proteins synthesized by microbiota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Technologically challenging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8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 dirty="0">
                          <a:latin typeface="Book Antiqua" panose="02040602050305030304" pitchFamily="18" charset="0"/>
                        </a:rPr>
                        <a:t>Metabolomics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 dirty="0">
                          <a:latin typeface="Book Antiqua" panose="02040602050305030304" pitchFamily="18" charset="0"/>
                        </a:rPr>
                        <a:t>Metabolites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Metabolic profiling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>
                          <a:latin typeface="Book Antiqua" panose="02040602050305030304" pitchFamily="18" charset="0"/>
                        </a:rPr>
                        <a:t>Reveal metabolite differences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400" dirty="0">
                          <a:latin typeface="Book Antiqua" panose="02040602050305030304" pitchFamily="18" charset="0"/>
                        </a:rPr>
                        <a:t>Lack of reference database, many unknown metabolites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itle 3"/>
          <p:cNvSpPr txBox="1"/>
          <p:nvPr/>
        </p:nvSpPr>
        <p:spPr>
          <a:xfrm>
            <a:off x="2126751" y="199433"/>
            <a:ext cx="8461823" cy="32167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High throughput microbiome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53" y="743043"/>
            <a:ext cx="3923665" cy="22694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736" y="743043"/>
            <a:ext cx="3966210" cy="2534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64" y="3277963"/>
            <a:ext cx="4378960" cy="3114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129" y="3575407"/>
            <a:ext cx="3590817" cy="2734734"/>
          </a:xfrm>
          <a:prstGeom prst="rect">
            <a:avLst/>
          </a:prstGeom>
        </p:spPr>
      </p:pic>
      <p:sp>
        <p:nvSpPr>
          <p:cNvPr id="6" name="Title 3"/>
          <p:cNvSpPr>
            <a:spLocks noGrp="1"/>
          </p:cNvSpPr>
          <p:nvPr/>
        </p:nvSpPr>
        <p:spPr>
          <a:xfrm>
            <a:off x="3336364" y="119169"/>
            <a:ext cx="6329332" cy="47515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rgbClr val="006747"/>
                </a:solidFill>
                <a:latin typeface="Constantia" panose="02030602050306030303" pitchFamily="18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altLang="en-US" sz="2800" dirty="0">
                <a:solidFill>
                  <a:srgbClr val="C00000"/>
                </a:solidFill>
                <a:latin typeface="Book Antiqua" panose="02040602050305030304" pitchFamily="18" charset="0"/>
                <a:cs typeface="Bitstream Charter" charset="0"/>
              </a:rPr>
              <a:t>NIH investment in Microbiome </a:t>
            </a:r>
          </a:p>
        </p:txBody>
      </p:sp>
      <p:sp>
        <p:nvSpPr>
          <p:cNvPr id="7" name="Text Box 8"/>
          <p:cNvSpPr txBox="1"/>
          <p:nvPr/>
        </p:nvSpPr>
        <p:spPr>
          <a:xfrm>
            <a:off x="6537884" y="6538912"/>
            <a:ext cx="4145431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 dirty="0"/>
              <a:t>NIH Human Microbiome Portfolio Analysis Team. Microbiome 7 (2019): 1-19.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5"/>
          <p:cNvGraphicFramePr/>
          <p:nvPr>
            <p:extLst>
              <p:ext uri="{D42A27DB-BD31-4B8C-83A1-F6EECF244321}">
                <p14:modId xmlns:p14="http://schemas.microsoft.com/office/powerpoint/2010/main" val="3977732801"/>
              </p:ext>
            </p:extLst>
          </p:nvPr>
        </p:nvGraphicFramePr>
        <p:xfrm>
          <a:off x="1392234" y="955839"/>
          <a:ext cx="8702675" cy="5528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0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2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6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latin typeface="Book Antiqua" panose="02040602050305030304" pitchFamily="18" charset="0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latin typeface="Book Antiqua" panose="02040602050305030304" pitchFamily="18" charset="0"/>
                        </a:rPr>
                        <a:t>Emphasis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68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>
                          <a:latin typeface="Book Antiqua" panose="02040602050305030304" pitchFamily="18" charset="0"/>
                        </a:rPr>
                        <a:t>Human Microbiome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>
                          <a:latin typeface="Book Antiqua" panose="02040602050305030304" pitchFamily="18" charset="0"/>
                        </a:rPr>
                        <a:t>C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omputational tools for sequence-based analyses; experimental methodologies; clinical protocols; whole metagenome and 16S metagenome reference databases;  ethical, legal, social implications of microbiome research, </a:t>
                      </a:r>
                      <a:r>
                        <a:rPr lang="en-US" dirty="0" err="1">
                          <a:latin typeface="Book Antiqua" panose="02040602050305030304" pitchFamily="18" charset="0"/>
                        </a:rPr>
                        <a:t>iHMP</a:t>
                      </a:r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Book Antiqua" panose="02040602050305030304" pitchFamily="18" charset="0"/>
                        </a:rPr>
                        <a:t>Metagenomics of the Human Intestinal Tract’ (</a:t>
                      </a:r>
                      <a:r>
                        <a:rPr lang="en-US" dirty="0" err="1">
                          <a:latin typeface="Book Antiqua" panose="02040602050305030304" pitchFamily="18" charset="0"/>
                        </a:rPr>
                        <a:t>MetaHIT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>
                          <a:latin typeface="Book Antiqua" panose="02040602050305030304" pitchFamily="18" charset="0"/>
                        </a:rPr>
                        <a:t>Research on GI tract microbiome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6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Book Antiqua" panose="02040602050305030304" pitchFamily="18" charset="0"/>
                        </a:rPr>
                        <a:t>Canadian Microbiome Initiative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>
                          <a:latin typeface="Book Antiqua" panose="02040602050305030304" pitchFamily="18" charset="0"/>
                        </a:rPr>
                        <a:t>Various sites of the 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Book Antiqua" panose="02040602050305030304" pitchFamily="18" charset="0"/>
                        </a:rPr>
                        <a:t>Metagenomics of the</a:t>
                      </a:r>
                    </a:p>
                    <a:p>
                      <a:pPr>
                        <a:buNone/>
                      </a:pPr>
                      <a:r>
                        <a:rPr lang="en-US" dirty="0">
                          <a:latin typeface="Book Antiqua" panose="02040602050305030304" pitchFamily="18" charset="0"/>
                        </a:rPr>
                        <a:t>Elderly’ (ELDERMET)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>
                          <a:latin typeface="Book Antiqua" panose="02040602050305030304" pitchFamily="18" charset="0"/>
                        </a:rPr>
                        <a:t>Research on elderly GI tract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Book Antiqua" panose="02040602050305030304" pitchFamily="18" charset="0"/>
                        </a:rPr>
                        <a:t>International Human Microbiome</a:t>
                      </a:r>
                    </a:p>
                    <a:p>
                      <a:pPr>
                        <a:buNone/>
                      </a:pPr>
                      <a:r>
                        <a:rPr lang="en-US" dirty="0">
                          <a:latin typeface="Book Antiqua" panose="02040602050305030304" pitchFamily="18" charset="0"/>
                        </a:rPr>
                        <a:t>Consortium (IHMC)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>
                          <a:latin typeface="Book Antiqua" panose="02040602050305030304" pitchFamily="18" charset="0"/>
                        </a:rPr>
                        <a:t>Establish standards to the field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6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Book Antiqua" panose="02040602050305030304" pitchFamily="18" charset="0"/>
                        </a:rPr>
                        <a:t>MyNewGut’ </a:t>
                      </a:r>
                      <a:r>
                        <a:rPr lang="en-US" dirty="0" err="1">
                          <a:latin typeface="Book Antiqua" panose="02040602050305030304" pitchFamily="18" charset="0"/>
                        </a:rPr>
                        <a:t>programme</a:t>
                      </a:r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latin typeface="Book Antiqua" panose="02040602050305030304" pitchFamily="18" charset="0"/>
                        </a:rPr>
                        <a:t>Diet, brain development and 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9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latin typeface="Book Antiqua" panose="02040602050305030304" pitchFamily="18" charset="0"/>
                        </a:rPr>
                        <a:t>Metagenopolis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’ </a:t>
                      </a:r>
                      <a:r>
                        <a:rPr lang="en-US" dirty="0" err="1">
                          <a:latin typeface="Book Antiqua" panose="02040602050305030304" pitchFamily="18" charset="0"/>
                        </a:rPr>
                        <a:t>programme</a:t>
                      </a:r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>
                          <a:latin typeface="Book Antiqua" panose="02040602050305030304" pitchFamily="18" charset="0"/>
                        </a:rPr>
                        <a:t>T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herapeutic products for GI diseases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itle 3"/>
          <p:cNvSpPr txBox="1"/>
          <p:nvPr/>
        </p:nvSpPr>
        <p:spPr>
          <a:xfrm>
            <a:off x="3392345" y="205337"/>
            <a:ext cx="6702563" cy="447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  <a:cs typeface="Bitstream Charter" charset="0"/>
              </a:rPr>
              <a:t>Major projects on human microbiome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/>
          <p:nvPr/>
        </p:nvSpPr>
        <p:spPr>
          <a:xfrm>
            <a:off x="2653831" y="250737"/>
            <a:ext cx="6838991" cy="447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  <a:cs typeface="Bitstream Charter" charset="0"/>
              </a:rPr>
              <a:t>Major projects on human microbiome</a:t>
            </a:r>
          </a:p>
        </p:txBody>
      </p:sp>
      <p:graphicFrame>
        <p:nvGraphicFramePr>
          <p:cNvPr id="3" name="Table 2"/>
          <p:cNvGraphicFramePr/>
          <p:nvPr/>
        </p:nvGraphicFramePr>
        <p:xfrm>
          <a:off x="1541723" y="1032181"/>
          <a:ext cx="8690610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5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latin typeface="Book Antiqua" panose="02040602050305030304" pitchFamily="18" charset="0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latin typeface="Book Antiqua" panose="02040602050305030304" pitchFamily="18" charset="0"/>
                        </a:rPr>
                        <a:t>Emphasis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>
                          <a:latin typeface="Book Antiqua" panose="02040602050305030304" pitchFamily="18" charset="0"/>
                        </a:rPr>
                        <a:t>American gut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latin typeface="Book Antiqua" panose="02040602050305030304" pitchFamily="18" charset="0"/>
                        </a:rPr>
                        <a:t>Understand the gut microbiome and its 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latin typeface="Book Antiqua" panose="02040602050305030304" pitchFamily="18" charset="0"/>
                        </a:rPr>
                        <a:t>Human Oral Microbiome Database (HOMD)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latin typeface="Book Antiqua" panose="02040602050305030304" pitchFamily="18" charset="0"/>
                        </a:rPr>
                        <a:t>Identify the composition and store phenotypic, phylogenetic, clinical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Book Antiqua" panose="02040602050305030304" pitchFamily="18" charset="0"/>
                        </a:rPr>
                        <a:t>CardioBiome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latin typeface="Book Antiqua" panose="02040602050305030304" pitchFamily="18" charset="0"/>
                        </a:rPr>
                        <a:t>B</a:t>
                      </a:r>
                      <a:r>
                        <a:rPr lang="en-US">
                          <a:latin typeface="Book Antiqua" panose="02040602050305030304" pitchFamily="18" charset="0"/>
                        </a:rPr>
                        <a:t>ioinformatics platform integrated with the Electronic Health Record for human  </a:t>
                      </a:r>
                      <a:r>
                        <a:rPr lang="en-US" altLang="en-US">
                          <a:latin typeface="Book Antiqua" panose="02040602050305030304" pitchFamily="18" charset="0"/>
                        </a:rPr>
                        <a:t>m</a:t>
                      </a:r>
                      <a:r>
                        <a:rPr lang="en-US">
                          <a:latin typeface="Book Antiqua" panose="02040602050305030304" pitchFamily="18" charset="0"/>
                        </a:rPr>
                        <a:t>icrobiome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Book Antiqua" panose="02040602050305030304" pitchFamily="18" charset="0"/>
                        </a:rPr>
                        <a:t>MetaSUB: Metagenomics &amp; Metadesign of Subways &amp; Urban Biomes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latin typeface="Book Antiqua" panose="02040602050305030304" pitchFamily="18" charset="0"/>
                        </a:rPr>
                        <a:t>I</a:t>
                      </a:r>
                      <a:r>
                        <a:rPr lang="en-US">
                          <a:latin typeface="Book Antiqua" panose="02040602050305030304" pitchFamily="18" charset="0"/>
                        </a:rPr>
                        <a:t>mpact of surface type, season, commuter type, or subway design on their commute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Book Antiqua" panose="02040602050305030304" pitchFamily="18" charset="0"/>
                        </a:rPr>
                        <a:t>The Microbiome Quality Control project (MBQC)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latin typeface="Book Antiqua" panose="02040602050305030304" pitchFamily="18" charset="0"/>
                        </a:rPr>
                        <a:t>Assessment of techniques, protocols and computational 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Book Antiqua" panose="02040602050305030304" pitchFamily="18" charset="0"/>
                        </a:rPr>
                        <a:t>The Michigan Microbiome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>
                          <a:latin typeface="Book Antiqua" panose="02040602050305030304" pitchFamily="18" charset="0"/>
                        </a:rPr>
                        <a:t>Manage human microbiome for health benefits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4689" y="191770"/>
            <a:ext cx="5365170" cy="66421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Organization of today's talk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545465" y="855980"/>
            <a:ext cx="59715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Introduction to microbiome			  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Components of microbiome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Microbiome at different environments</a:t>
            </a:r>
          </a:p>
          <a:p>
            <a:pPr indent="0">
              <a:buFont typeface="Arial" panose="02080604020202020204" pitchFamily="34" charset="0"/>
              <a:buNone/>
            </a:pPr>
            <a:endParaRPr lang="en-US" alt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Importance and applications of microbiome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Ways to study microbiome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16S microbiome study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Metagenomics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Metatranscriptomics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6649720" y="1153795"/>
            <a:ext cx="5111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Metaproteomics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Metabolomics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Microbiome multiomics study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Challenges and limitations of microbiome study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</a:rPr>
              <a:t> Privacy and ethical issues with microbiome studies</a:t>
            </a:r>
          </a:p>
          <a:p>
            <a:endParaRPr lang="en-US" altLang="en-US" dirty="0">
              <a:latin typeface="Book Antiqua" panose="0204060205030503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20</a:t>
            </a:fld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2FEE2B8-4938-4E83-A305-C255DFCD767B}"/>
              </a:ext>
            </a:extLst>
          </p:cNvPr>
          <p:cNvSpPr txBox="1"/>
          <p:nvPr/>
        </p:nvSpPr>
        <p:spPr>
          <a:xfrm>
            <a:off x="3979944" y="241060"/>
            <a:ext cx="5433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16S rRNA profiling</a:t>
            </a:r>
          </a:p>
        </p:txBody>
      </p:sp>
      <p:pic>
        <p:nvPicPr>
          <p:cNvPr id="91" name="Graphic 90" descr="Tongue">
            <a:extLst>
              <a:ext uri="{FF2B5EF4-FFF2-40B4-BE49-F238E27FC236}">
                <a16:creationId xmlns:a16="http://schemas.microsoft.com/office/drawing/2014/main" id="{ABF94A0E-FDA2-4466-BD94-9DB9F1C70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9711" y="-14855"/>
            <a:ext cx="6780080" cy="6780080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DDCB2C4F-0A21-4EDF-A71C-6A33D9EB6778}"/>
              </a:ext>
            </a:extLst>
          </p:cNvPr>
          <p:cNvGrpSpPr/>
          <p:nvPr/>
        </p:nvGrpSpPr>
        <p:grpSpPr>
          <a:xfrm>
            <a:off x="4270338" y="2828041"/>
            <a:ext cx="688158" cy="263951"/>
            <a:chOff x="4421170" y="2828041"/>
            <a:chExt cx="688158" cy="263951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B073051-F196-427C-AC3E-42AF68E92D99}"/>
                </a:ext>
              </a:extLst>
            </p:cNvPr>
            <p:cNvGrpSpPr/>
            <p:nvPr/>
          </p:nvGrpSpPr>
          <p:grpSpPr>
            <a:xfrm>
              <a:off x="4421170" y="2828041"/>
              <a:ext cx="688158" cy="263951"/>
              <a:chOff x="4421170" y="2828041"/>
              <a:chExt cx="688158" cy="263951"/>
            </a:xfrm>
          </p:grpSpPr>
          <p:sp>
            <p:nvSpPr>
              <p:cNvPr id="96" name="Flowchart: Terminator 95">
                <a:extLst>
                  <a:ext uri="{FF2B5EF4-FFF2-40B4-BE49-F238E27FC236}">
                    <a16:creationId xmlns:a16="http://schemas.microsoft.com/office/drawing/2014/main" id="{5F9A2163-2ABE-42A0-A6A7-3B43335DC228}"/>
                  </a:ext>
                </a:extLst>
              </p:cNvPr>
              <p:cNvSpPr/>
              <p:nvPr/>
            </p:nvSpPr>
            <p:spPr>
              <a:xfrm>
                <a:off x="4421170" y="2828041"/>
                <a:ext cx="688158" cy="263951"/>
              </a:xfrm>
              <a:prstGeom prst="flowChartTerminator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2F93A4FC-90C3-41F3-BC64-88D78C60CE87}"/>
                      </a:ext>
                    </a:extLst>
                  </p14:cNvPr>
                  <p14:cNvContentPartPr/>
                  <p14:nvPr/>
                </p14:nvContentPartPr>
                <p14:xfrm>
                  <a:off x="4519433" y="2873598"/>
                  <a:ext cx="507960" cy="1872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B66C252C-E7A0-4122-B040-F016CCCF7EA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10433" y="2864958"/>
                    <a:ext cx="52560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46C767B-2C79-4081-BE4E-3FE0937307D6}"/>
                    </a:ext>
                  </a:extLst>
                </p14:cNvPr>
                <p14:cNvContentPartPr/>
                <p14:nvPr/>
              </p14:nvContentPartPr>
              <p14:xfrm>
                <a:off x="4734353" y="2931198"/>
                <a:ext cx="46080" cy="131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1554F8-B41E-4BFF-BA6D-BA8846B419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25353" y="2922198"/>
                  <a:ext cx="63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854F917-0043-42FC-9FCC-DA0426C12EF5}"/>
                    </a:ext>
                  </a:extLst>
                </p14:cNvPr>
                <p14:cNvContentPartPr/>
                <p14:nvPr/>
              </p14:nvContentPartPr>
              <p14:xfrm>
                <a:off x="4890233" y="2912478"/>
                <a:ext cx="59040" cy="97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1130F5F-0555-4BE4-9357-75834823AA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81593" y="2903838"/>
                  <a:ext cx="76680" cy="11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98B74B1-CCB3-4600-B8F8-6B2B930D8220}"/>
                  </a:ext>
                </a:extLst>
              </p14:cNvPr>
              <p14:cNvContentPartPr/>
              <p14:nvPr/>
            </p14:nvContentPartPr>
            <p14:xfrm>
              <a:off x="4590361" y="2973678"/>
              <a:ext cx="15840" cy="522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98B74B1-CCB3-4600-B8F8-6B2B930D822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81361" y="2964678"/>
                <a:ext cx="3348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09BD82F6-6EDB-4712-A9DD-AB537DD65498}"/>
              </a:ext>
            </a:extLst>
          </p:cNvPr>
          <p:cNvGrpSpPr/>
          <p:nvPr/>
        </p:nvGrpSpPr>
        <p:grpSpPr>
          <a:xfrm>
            <a:off x="5601089" y="2216870"/>
            <a:ext cx="688158" cy="263951"/>
            <a:chOff x="4421170" y="2828041"/>
            <a:chExt cx="688158" cy="263951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0593FBB-0499-47A6-B16E-241363DC33F5}"/>
                </a:ext>
              </a:extLst>
            </p:cNvPr>
            <p:cNvGrpSpPr/>
            <p:nvPr/>
          </p:nvGrpSpPr>
          <p:grpSpPr>
            <a:xfrm>
              <a:off x="4421170" y="2828041"/>
              <a:ext cx="688158" cy="263951"/>
              <a:chOff x="4421170" y="2828041"/>
              <a:chExt cx="688158" cy="263951"/>
            </a:xfrm>
          </p:grpSpPr>
          <p:sp>
            <p:nvSpPr>
              <p:cNvPr id="103" name="Flowchart: Terminator 102">
                <a:extLst>
                  <a:ext uri="{FF2B5EF4-FFF2-40B4-BE49-F238E27FC236}">
                    <a16:creationId xmlns:a16="http://schemas.microsoft.com/office/drawing/2014/main" id="{70FCB0EE-66ED-42B0-9F94-EC586CE3D73E}"/>
                  </a:ext>
                </a:extLst>
              </p:cNvPr>
              <p:cNvSpPr/>
              <p:nvPr/>
            </p:nvSpPr>
            <p:spPr>
              <a:xfrm>
                <a:off x="4421170" y="2828041"/>
                <a:ext cx="688158" cy="263951"/>
              </a:xfrm>
              <a:prstGeom prst="flowChartTerminator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00F6758E-102E-4A62-81BC-88F08A01EEB0}"/>
                      </a:ext>
                    </a:extLst>
                  </p14:cNvPr>
                  <p14:cNvContentPartPr/>
                  <p14:nvPr/>
                </p14:nvContentPartPr>
                <p14:xfrm>
                  <a:off x="4519433" y="2873598"/>
                  <a:ext cx="507960" cy="1872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2A286132-70F6-42BE-BA2E-B9F911DD224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10433" y="2864958"/>
                    <a:ext cx="52560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FD326B0-348F-4DD5-9AE9-CB023487DF5F}"/>
                    </a:ext>
                  </a:extLst>
                </p14:cNvPr>
                <p14:cNvContentPartPr/>
                <p14:nvPr/>
              </p14:nvContentPartPr>
              <p14:xfrm>
                <a:off x="4734353" y="2931198"/>
                <a:ext cx="46080" cy="131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78347F6-BC74-44C2-A76A-F9AC86445C9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25353" y="2922198"/>
                  <a:ext cx="63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0FA37C3-8902-4EBA-A500-6DBE9510AA1E}"/>
                    </a:ext>
                  </a:extLst>
                </p14:cNvPr>
                <p14:cNvContentPartPr/>
                <p14:nvPr/>
              </p14:nvContentPartPr>
              <p14:xfrm>
                <a:off x="4890233" y="2912478"/>
                <a:ext cx="59040" cy="9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3B566AC-0960-4CA3-BC97-0BA62D8404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81593" y="2903838"/>
                  <a:ext cx="7668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4091ACC-29C3-4238-AC9E-9FA7E430A062}"/>
              </a:ext>
            </a:extLst>
          </p:cNvPr>
          <p:cNvGrpSpPr/>
          <p:nvPr/>
        </p:nvGrpSpPr>
        <p:grpSpPr>
          <a:xfrm>
            <a:off x="5937312" y="2928822"/>
            <a:ext cx="688158" cy="263951"/>
            <a:chOff x="4421170" y="2828041"/>
            <a:chExt cx="688158" cy="263951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537F06E-F6E8-4E4B-99E7-431E5C40126D}"/>
                </a:ext>
              </a:extLst>
            </p:cNvPr>
            <p:cNvGrpSpPr/>
            <p:nvPr/>
          </p:nvGrpSpPr>
          <p:grpSpPr>
            <a:xfrm>
              <a:off x="4421170" y="2828041"/>
              <a:ext cx="688158" cy="263951"/>
              <a:chOff x="4421170" y="2828041"/>
              <a:chExt cx="688158" cy="263951"/>
            </a:xfrm>
          </p:grpSpPr>
          <p:sp>
            <p:nvSpPr>
              <p:cNvPr id="109" name="Flowchart: Terminator 108">
                <a:extLst>
                  <a:ext uri="{FF2B5EF4-FFF2-40B4-BE49-F238E27FC236}">
                    <a16:creationId xmlns:a16="http://schemas.microsoft.com/office/drawing/2014/main" id="{7478568C-B195-410C-ACFA-2042EB3DD499}"/>
                  </a:ext>
                </a:extLst>
              </p:cNvPr>
              <p:cNvSpPr/>
              <p:nvPr/>
            </p:nvSpPr>
            <p:spPr>
              <a:xfrm>
                <a:off x="4421170" y="2828041"/>
                <a:ext cx="688158" cy="263951"/>
              </a:xfrm>
              <a:prstGeom prst="flowChartTerminator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DC2CE781-ACFE-4D9A-97C0-06D0F2CEDD51}"/>
                      </a:ext>
                    </a:extLst>
                  </p14:cNvPr>
                  <p14:cNvContentPartPr/>
                  <p14:nvPr/>
                </p14:nvContentPartPr>
                <p14:xfrm>
                  <a:off x="4519433" y="2873598"/>
                  <a:ext cx="507960" cy="1872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5823EA3C-6E14-4972-869D-9F029937295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10433" y="2864958"/>
                    <a:ext cx="52560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B2054A6-178A-4B65-9053-58A4621CC194}"/>
                    </a:ext>
                  </a:extLst>
                </p14:cNvPr>
                <p14:cNvContentPartPr/>
                <p14:nvPr/>
              </p14:nvContentPartPr>
              <p14:xfrm>
                <a:off x="4734353" y="2931198"/>
                <a:ext cx="46080" cy="131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0973816-F5F0-479B-A92D-F847CD3156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25353" y="2922198"/>
                  <a:ext cx="63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8F5B508-5186-46B0-984A-D9D3F353F3E7}"/>
                    </a:ext>
                  </a:extLst>
                </p14:cNvPr>
                <p14:cNvContentPartPr/>
                <p14:nvPr/>
              </p14:nvContentPartPr>
              <p14:xfrm>
                <a:off x="4890233" y="2912478"/>
                <a:ext cx="59040" cy="97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339B639-1084-4851-897C-1D89BBAA6FB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81593" y="2903838"/>
                  <a:ext cx="7668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2C00599-D625-40C6-AB9F-624CF7F2A707}"/>
              </a:ext>
            </a:extLst>
          </p:cNvPr>
          <p:cNvGrpSpPr/>
          <p:nvPr/>
        </p:nvGrpSpPr>
        <p:grpSpPr>
          <a:xfrm>
            <a:off x="5621839" y="3605552"/>
            <a:ext cx="688158" cy="263951"/>
            <a:chOff x="4421170" y="2828041"/>
            <a:chExt cx="688158" cy="263951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E83515A-C018-4509-BBA7-5C228D2A7393}"/>
                </a:ext>
              </a:extLst>
            </p:cNvPr>
            <p:cNvGrpSpPr/>
            <p:nvPr/>
          </p:nvGrpSpPr>
          <p:grpSpPr>
            <a:xfrm>
              <a:off x="4421170" y="2828041"/>
              <a:ext cx="688158" cy="263951"/>
              <a:chOff x="4421170" y="2828041"/>
              <a:chExt cx="688158" cy="263951"/>
            </a:xfrm>
          </p:grpSpPr>
          <p:sp>
            <p:nvSpPr>
              <p:cNvPr id="115" name="Flowchart: Terminator 114">
                <a:extLst>
                  <a:ext uri="{FF2B5EF4-FFF2-40B4-BE49-F238E27FC236}">
                    <a16:creationId xmlns:a16="http://schemas.microsoft.com/office/drawing/2014/main" id="{AD2DE527-56E8-477A-B666-A8625BEE14B4}"/>
                  </a:ext>
                </a:extLst>
              </p:cNvPr>
              <p:cNvSpPr/>
              <p:nvPr/>
            </p:nvSpPr>
            <p:spPr>
              <a:xfrm>
                <a:off x="4421170" y="2828041"/>
                <a:ext cx="688158" cy="263951"/>
              </a:xfrm>
              <a:prstGeom prst="flowChartTerminator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E68E940E-F64B-4695-9D4A-D74982FEA037}"/>
                      </a:ext>
                    </a:extLst>
                  </p14:cNvPr>
                  <p14:cNvContentPartPr/>
                  <p14:nvPr/>
                </p14:nvContentPartPr>
                <p14:xfrm>
                  <a:off x="4519433" y="2873598"/>
                  <a:ext cx="507960" cy="18720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AA696C9F-CF08-4BBE-8EFE-D0C0393128C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10433" y="2864958"/>
                    <a:ext cx="52560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3BAB2B1-EA08-4D22-A16B-46E92FD9CBF0}"/>
                    </a:ext>
                  </a:extLst>
                </p14:cNvPr>
                <p14:cNvContentPartPr/>
                <p14:nvPr/>
              </p14:nvContentPartPr>
              <p14:xfrm>
                <a:off x="4734353" y="2931198"/>
                <a:ext cx="46080" cy="131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344D17D-2201-4111-A4E0-F6EDEA3C19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25353" y="2922198"/>
                  <a:ext cx="63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063B409-74A0-4BCC-8623-C0E7BC058F61}"/>
                    </a:ext>
                  </a:extLst>
                </p14:cNvPr>
                <p14:cNvContentPartPr/>
                <p14:nvPr/>
              </p14:nvContentPartPr>
              <p14:xfrm>
                <a:off x="4890233" y="2912478"/>
                <a:ext cx="59040" cy="97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199E6EF-BA05-4051-8DC9-CC279021A9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81593" y="2903838"/>
                  <a:ext cx="7668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D86F25A-433D-4BAD-B00E-1194937C05FA}"/>
              </a:ext>
            </a:extLst>
          </p:cNvPr>
          <p:cNvGrpSpPr/>
          <p:nvPr/>
        </p:nvGrpSpPr>
        <p:grpSpPr>
          <a:xfrm>
            <a:off x="4270338" y="3605552"/>
            <a:ext cx="469063" cy="419693"/>
            <a:chOff x="4421170" y="3605552"/>
            <a:chExt cx="469063" cy="419693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A7B6E5B3-0F80-43F7-AC25-538275AFE4C0}"/>
                </a:ext>
              </a:extLst>
            </p:cNvPr>
            <p:cNvGrpSpPr/>
            <p:nvPr/>
          </p:nvGrpSpPr>
          <p:grpSpPr>
            <a:xfrm>
              <a:off x="4421170" y="3605552"/>
              <a:ext cx="469063" cy="419693"/>
              <a:chOff x="4421170" y="3605552"/>
              <a:chExt cx="469063" cy="419693"/>
            </a:xfrm>
          </p:grpSpPr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AE00DE8E-9E68-4C1B-B826-EDA0E1E54401}"/>
                  </a:ext>
                </a:extLst>
              </p:cNvPr>
              <p:cNvSpPr/>
              <p:nvPr/>
            </p:nvSpPr>
            <p:spPr>
              <a:xfrm>
                <a:off x="4421170" y="3605552"/>
                <a:ext cx="469063" cy="419693"/>
              </a:xfrm>
              <a:prstGeom prst="flowChartConnector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CB2B29D2-98E3-49EF-9B18-0199CD485E37}"/>
                      </a:ext>
                    </a:extLst>
                  </p14:cNvPr>
                  <p14:cNvContentPartPr/>
                  <p14:nvPr/>
                </p14:nvContentPartPr>
                <p14:xfrm>
                  <a:off x="4514753" y="3652278"/>
                  <a:ext cx="265320" cy="3081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CA8B700D-2B60-4A21-A8F2-8027F246A76C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506113" y="3643278"/>
                    <a:ext cx="282960" cy="32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CF34286B-F18E-40B0-B52E-8E3C67986D58}"/>
                      </a:ext>
                    </a:extLst>
                  </p14:cNvPr>
                  <p14:cNvContentPartPr/>
                  <p14:nvPr/>
                </p14:nvContentPartPr>
                <p14:xfrm>
                  <a:off x="4564073" y="3812118"/>
                  <a:ext cx="133560" cy="687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8DFA8290-8849-4C3C-85E3-B0DEE6504BA5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555433" y="3803118"/>
                    <a:ext cx="151200" cy="86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D93211B-7892-4412-81D6-802619AA0E8E}"/>
                    </a:ext>
                  </a:extLst>
                </p14:cNvPr>
                <p14:cNvContentPartPr/>
                <p14:nvPr/>
              </p14:nvContentPartPr>
              <p14:xfrm>
                <a:off x="4675673" y="3871518"/>
                <a:ext cx="114480" cy="78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8821FDB-794E-4CA1-A900-3362E256F47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66673" y="3862878"/>
                  <a:ext cx="1321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3E4AB6E-C8A8-49A5-A92E-502395B9B58E}"/>
              </a:ext>
            </a:extLst>
          </p:cNvPr>
          <p:cNvGrpSpPr/>
          <p:nvPr/>
        </p:nvGrpSpPr>
        <p:grpSpPr>
          <a:xfrm>
            <a:off x="4432089" y="4341895"/>
            <a:ext cx="469063" cy="419693"/>
            <a:chOff x="4421170" y="3605552"/>
            <a:chExt cx="469063" cy="419693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5D17CDB-F687-494E-98C0-7E11A8B5D349}"/>
                </a:ext>
              </a:extLst>
            </p:cNvPr>
            <p:cNvGrpSpPr/>
            <p:nvPr/>
          </p:nvGrpSpPr>
          <p:grpSpPr>
            <a:xfrm>
              <a:off x="4421170" y="3605552"/>
              <a:ext cx="469063" cy="419693"/>
              <a:chOff x="4421170" y="3605552"/>
              <a:chExt cx="469063" cy="419693"/>
            </a:xfrm>
          </p:grpSpPr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CACD29D9-C080-43C5-A586-9F87579B35FD}"/>
                  </a:ext>
                </a:extLst>
              </p:cNvPr>
              <p:cNvSpPr/>
              <p:nvPr/>
            </p:nvSpPr>
            <p:spPr>
              <a:xfrm>
                <a:off x="4421170" y="3605552"/>
                <a:ext cx="469063" cy="419693"/>
              </a:xfrm>
              <a:prstGeom prst="flowChartConnector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2FD83DDD-6A21-4C52-B02D-1D551A301C84}"/>
                      </a:ext>
                    </a:extLst>
                  </p14:cNvPr>
                  <p14:cNvContentPartPr/>
                  <p14:nvPr/>
                </p14:nvContentPartPr>
                <p14:xfrm>
                  <a:off x="4514753" y="3652278"/>
                  <a:ext cx="265320" cy="3081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E16E39E5-E5EE-49F3-A741-AC1601C7F1A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506113" y="3643278"/>
                    <a:ext cx="282960" cy="32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41086C78-1F92-42FB-8EDD-D6E87F7AFDEB}"/>
                      </a:ext>
                    </a:extLst>
                  </p14:cNvPr>
                  <p14:cNvContentPartPr/>
                  <p14:nvPr/>
                </p14:nvContentPartPr>
                <p14:xfrm>
                  <a:off x="4564073" y="3812118"/>
                  <a:ext cx="133560" cy="6876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27D185BD-9626-4CA6-8954-2046624A08AA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555433" y="3803118"/>
                    <a:ext cx="151200" cy="86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0EBBD9E-5769-4742-8CCC-7576939E75A9}"/>
                    </a:ext>
                  </a:extLst>
                </p14:cNvPr>
                <p14:cNvContentPartPr/>
                <p14:nvPr/>
              </p14:nvContentPartPr>
              <p14:xfrm>
                <a:off x="4675673" y="3871518"/>
                <a:ext cx="114480" cy="78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B008C9D-25FE-42E5-B605-04CE95761EF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66673" y="3862878"/>
                  <a:ext cx="1321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1F165FF-5678-458D-A5C0-821D3515511A}"/>
              </a:ext>
            </a:extLst>
          </p:cNvPr>
          <p:cNvGrpSpPr/>
          <p:nvPr/>
        </p:nvGrpSpPr>
        <p:grpSpPr>
          <a:xfrm>
            <a:off x="4158260" y="2187188"/>
            <a:ext cx="469063" cy="419693"/>
            <a:chOff x="4421170" y="3605552"/>
            <a:chExt cx="469063" cy="419693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44C6DDEA-DAAD-4351-A75D-2F35AE407458}"/>
                </a:ext>
              </a:extLst>
            </p:cNvPr>
            <p:cNvGrpSpPr/>
            <p:nvPr/>
          </p:nvGrpSpPr>
          <p:grpSpPr>
            <a:xfrm>
              <a:off x="4421170" y="3605552"/>
              <a:ext cx="469063" cy="419693"/>
              <a:chOff x="4421170" y="3605552"/>
              <a:chExt cx="469063" cy="419693"/>
            </a:xfrm>
          </p:grpSpPr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EF1E95EC-1763-4982-AEAF-FE83663856B3}"/>
                  </a:ext>
                </a:extLst>
              </p:cNvPr>
              <p:cNvSpPr/>
              <p:nvPr/>
            </p:nvSpPr>
            <p:spPr>
              <a:xfrm>
                <a:off x="4421170" y="3605552"/>
                <a:ext cx="469063" cy="419693"/>
              </a:xfrm>
              <a:prstGeom prst="flowChartConnector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49C4AF18-071F-4F25-8538-80189C083821}"/>
                      </a:ext>
                    </a:extLst>
                  </p14:cNvPr>
                  <p14:cNvContentPartPr/>
                  <p14:nvPr/>
                </p14:nvContentPartPr>
                <p14:xfrm>
                  <a:off x="4514753" y="3652278"/>
                  <a:ext cx="265320" cy="30816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ECB1C83E-198A-4B94-8331-5DBC7D36480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506113" y="3643278"/>
                    <a:ext cx="282960" cy="32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CE7A20C0-21E8-42AD-B1F0-ED55E8EE4087}"/>
                      </a:ext>
                    </a:extLst>
                  </p14:cNvPr>
                  <p14:cNvContentPartPr/>
                  <p14:nvPr/>
                </p14:nvContentPartPr>
                <p14:xfrm>
                  <a:off x="4564073" y="3812118"/>
                  <a:ext cx="133560" cy="6876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3601E951-3D54-4EC7-B23A-7757CEB88FCB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555433" y="3803118"/>
                    <a:ext cx="151200" cy="86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FB52DF0-F13D-4F71-8DD6-893768F23AA8}"/>
                    </a:ext>
                  </a:extLst>
                </p14:cNvPr>
                <p14:cNvContentPartPr/>
                <p14:nvPr/>
              </p14:nvContentPartPr>
              <p14:xfrm>
                <a:off x="4675673" y="3871518"/>
                <a:ext cx="114480" cy="78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BC690E8-603B-4730-B494-C1B1EA1498A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66673" y="3862878"/>
                  <a:ext cx="1321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2753951-FE37-48AC-B1EE-5565EC71E0AB}"/>
              </a:ext>
            </a:extLst>
          </p:cNvPr>
          <p:cNvGrpSpPr/>
          <p:nvPr/>
        </p:nvGrpSpPr>
        <p:grpSpPr>
          <a:xfrm>
            <a:off x="5746570" y="4199065"/>
            <a:ext cx="469063" cy="419693"/>
            <a:chOff x="4421170" y="3605552"/>
            <a:chExt cx="469063" cy="419693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B592C81-C225-4B7B-BA00-C9C3DC8AF59B}"/>
                </a:ext>
              </a:extLst>
            </p:cNvPr>
            <p:cNvGrpSpPr/>
            <p:nvPr/>
          </p:nvGrpSpPr>
          <p:grpSpPr>
            <a:xfrm>
              <a:off x="4421170" y="3605552"/>
              <a:ext cx="469063" cy="419693"/>
              <a:chOff x="4421170" y="3605552"/>
              <a:chExt cx="469063" cy="419693"/>
            </a:xfrm>
          </p:grpSpPr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A298838B-A2A2-40C7-B3A7-E050E738D6AC}"/>
                  </a:ext>
                </a:extLst>
              </p:cNvPr>
              <p:cNvSpPr/>
              <p:nvPr/>
            </p:nvSpPr>
            <p:spPr>
              <a:xfrm>
                <a:off x="4421170" y="3605552"/>
                <a:ext cx="469063" cy="419693"/>
              </a:xfrm>
              <a:prstGeom prst="flowChartConnector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A40B5365-FF5B-4A1B-9725-393C74265696}"/>
                      </a:ext>
                    </a:extLst>
                  </p14:cNvPr>
                  <p14:cNvContentPartPr/>
                  <p14:nvPr/>
                </p14:nvContentPartPr>
                <p14:xfrm>
                  <a:off x="4514753" y="3652278"/>
                  <a:ext cx="265320" cy="30816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DB34EC55-E877-4AB6-AF44-2B5E498D8A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506113" y="3643278"/>
                    <a:ext cx="282960" cy="32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92D0ABEC-2D15-43A5-9F9E-605B4BA1E7F5}"/>
                      </a:ext>
                    </a:extLst>
                  </p14:cNvPr>
                  <p14:cNvContentPartPr/>
                  <p14:nvPr/>
                </p14:nvContentPartPr>
                <p14:xfrm>
                  <a:off x="4564073" y="3812118"/>
                  <a:ext cx="133560" cy="6876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D1419DA3-045C-4665-97E8-8CF0DEBE9996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555433" y="3803118"/>
                    <a:ext cx="151200" cy="86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29670C6-F704-4A49-AA2B-4677AE85EC13}"/>
                    </a:ext>
                  </a:extLst>
                </p14:cNvPr>
                <p14:cNvContentPartPr/>
                <p14:nvPr/>
              </p14:nvContentPartPr>
              <p14:xfrm>
                <a:off x="4675673" y="3871518"/>
                <a:ext cx="114480" cy="78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2514216-2F92-4FCC-837B-C5C788040C0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66673" y="3862878"/>
                  <a:ext cx="132120" cy="96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1" name="Isosceles Triangle 140">
            <a:extLst>
              <a:ext uri="{FF2B5EF4-FFF2-40B4-BE49-F238E27FC236}">
                <a16:creationId xmlns:a16="http://schemas.microsoft.com/office/drawing/2014/main" id="{542C5CF6-F588-4C39-B2C5-8D7E05AD0F82}"/>
              </a:ext>
            </a:extLst>
          </p:cNvPr>
          <p:cNvSpPr/>
          <p:nvPr/>
        </p:nvSpPr>
        <p:spPr>
          <a:xfrm>
            <a:off x="4798441" y="2342930"/>
            <a:ext cx="223886" cy="263951"/>
          </a:xfrm>
          <a:prstGeom prst="triangl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Isosceles Triangle 141">
            <a:extLst>
              <a:ext uri="{FF2B5EF4-FFF2-40B4-BE49-F238E27FC236}">
                <a16:creationId xmlns:a16="http://schemas.microsoft.com/office/drawing/2014/main" id="{2364746A-3729-4A62-8BD8-A3AAADD1AF1C}"/>
              </a:ext>
            </a:extLst>
          </p:cNvPr>
          <p:cNvSpPr/>
          <p:nvPr/>
        </p:nvSpPr>
        <p:spPr>
          <a:xfrm>
            <a:off x="6408552" y="2231379"/>
            <a:ext cx="223886" cy="263951"/>
          </a:xfrm>
          <a:prstGeom prst="triangl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Isosceles Triangle 142">
            <a:extLst>
              <a:ext uri="{FF2B5EF4-FFF2-40B4-BE49-F238E27FC236}">
                <a16:creationId xmlns:a16="http://schemas.microsoft.com/office/drawing/2014/main" id="{D84614D2-3836-43A4-BC69-A5DC7BABD91B}"/>
              </a:ext>
            </a:extLst>
          </p:cNvPr>
          <p:cNvSpPr/>
          <p:nvPr/>
        </p:nvSpPr>
        <p:spPr>
          <a:xfrm>
            <a:off x="4085138" y="3148708"/>
            <a:ext cx="223886" cy="263951"/>
          </a:xfrm>
          <a:prstGeom prst="triangl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Isosceles Triangle 143">
            <a:extLst>
              <a:ext uri="{FF2B5EF4-FFF2-40B4-BE49-F238E27FC236}">
                <a16:creationId xmlns:a16="http://schemas.microsoft.com/office/drawing/2014/main" id="{B8F5D0A0-B003-4EB5-A4E1-E7836F149FD0}"/>
              </a:ext>
            </a:extLst>
          </p:cNvPr>
          <p:cNvSpPr/>
          <p:nvPr/>
        </p:nvSpPr>
        <p:spPr>
          <a:xfrm>
            <a:off x="4956952" y="4664178"/>
            <a:ext cx="223886" cy="263951"/>
          </a:xfrm>
          <a:prstGeom prst="triangl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Pentagon 144">
            <a:extLst>
              <a:ext uri="{FF2B5EF4-FFF2-40B4-BE49-F238E27FC236}">
                <a16:creationId xmlns:a16="http://schemas.microsoft.com/office/drawing/2014/main" id="{F1EC9C45-84A4-454E-B77D-3F939379BAC3}"/>
              </a:ext>
            </a:extLst>
          </p:cNvPr>
          <p:cNvSpPr/>
          <p:nvPr/>
        </p:nvSpPr>
        <p:spPr>
          <a:xfrm>
            <a:off x="4739401" y="3280683"/>
            <a:ext cx="282926" cy="243275"/>
          </a:xfrm>
          <a:prstGeom prst="pentago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Pentagon 145">
            <a:extLst>
              <a:ext uri="{FF2B5EF4-FFF2-40B4-BE49-F238E27FC236}">
                <a16:creationId xmlns:a16="http://schemas.microsoft.com/office/drawing/2014/main" id="{96931A15-1740-48B2-B1D7-2FC955A5FDCC}"/>
              </a:ext>
            </a:extLst>
          </p:cNvPr>
          <p:cNvSpPr/>
          <p:nvPr/>
        </p:nvSpPr>
        <p:spPr>
          <a:xfrm>
            <a:off x="5568776" y="2688745"/>
            <a:ext cx="282926" cy="243275"/>
          </a:xfrm>
          <a:prstGeom prst="pentago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Pentagon 146">
            <a:extLst>
              <a:ext uri="{FF2B5EF4-FFF2-40B4-BE49-F238E27FC236}">
                <a16:creationId xmlns:a16="http://schemas.microsoft.com/office/drawing/2014/main" id="{1297608E-3B1D-4832-8B44-57B6C189E10F}"/>
              </a:ext>
            </a:extLst>
          </p:cNvPr>
          <p:cNvSpPr/>
          <p:nvPr/>
        </p:nvSpPr>
        <p:spPr>
          <a:xfrm>
            <a:off x="6394376" y="3440435"/>
            <a:ext cx="282926" cy="243275"/>
          </a:xfrm>
          <a:prstGeom prst="pentago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Pentagon 147">
            <a:extLst>
              <a:ext uri="{FF2B5EF4-FFF2-40B4-BE49-F238E27FC236}">
                <a16:creationId xmlns:a16="http://schemas.microsoft.com/office/drawing/2014/main" id="{87490398-E5D0-448D-AA46-EFF0ABF4682E}"/>
              </a:ext>
            </a:extLst>
          </p:cNvPr>
          <p:cNvSpPr/>
          <p:nvPr/>
        </p:nvSpPr>
        <p:spPr>
          <a:xfrm>
            <a:off x="6296575" y="3960438"/>
            <a:ext cx="282926" cy="243275"/>
          </a:xfrm>
          <a:prstGeom prst="pentago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Pentagon 148">
            <a:extLst>
              <a:ext uri="{FF2B5EF4-FFF2-40B4-BE49-F238E27FC236}">
                <a16:creationId xmlns:a16="http://schemas.microsoft.com/office/drawing/2014/main" id="{1126291B-007E-488B-AE52-970A60912330}"/>
              </a:ext>
            </a:extLst>
          </p:cNvPr>
          <p:cNvSpPr/>
          <p:nvPr/>
        </p:nvSpPr>
        <p:spPr>
          <a:xfrm>
            <a:off x="3977332" y="3612986"/>
            <a:ext cx="282926" cy="243275"/>
          </a:xfrm>
          <a:prstGeom prst="pentago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Parallelogram 149">
            <a:extLst>
              <a:ext uri="{FF2B5EF4-FFF2-40B4-BE49-F238E27FC236}">
                <a16:creationId xmlns:a16="http://schemas.microsoft.com/office/drawing/2014/main" id="{458BADC4-9787-41E7-9E5E-5A6F46B60CD5}"/>
              </a:ext>
            </a:extLst>
          </p:cNvPr>
          <p:cNvSpPr/>
          <p:nvPr/>
        </p:nvSpPr>
        <p:spPr>
          <a:xfrm>
            <a:off x="3970309" y="2598790"/>
            <a:ext cx="204784" cy="285967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Parallelogram 150">
            <a:extLst>
              <a:ext uri="{FF2B5EF4-FFF2-40B4-BE49-F238E27FC236}">
                <a16:creationId xmlns:a16="http://schemas.microsoft.com/office/drawing/2014/main" id="{A083AAB2-C683-45A4-8D47-7FB16F53FE7E}"/>
              </a:ext>
            </a:extLst>
          </p:cNvPr>
          <p:cNvSpPr/>
          <p:nvPr/>
        </p:nvSpPr>
        <p:spPr>
          <a:xfrm>
            <a:off x="5608613" y="3118598"/>
            <a:ext cx="204784" cy="285967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Parallelogram 151">
            <a:extLst>
              <a:ext uri="{FF2B5EF4-FFF2-40B4-BE49-F238E27FC236}">
                <a16:creationId xmlns:a16="http://schemas.microsoft.com/office/drawing/2014/main" id="{64F51C6F-EDC8-483C-8FC9-52C767DDC6C8}"/>
              </a:ext>
            </a:extLst>
          </p:cNvPr>
          <p:cNvSpPr/>
          <p:nvPr/>
        </p:nvSpPr>
        <p:spPr>
          <a:xfrm>
            <a:off x="4238319" y="4094071"/>
            <a:ext cx="204784" cy="285967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Parallelogram 152">
            <a:extLst>
              <a:ext uri="{FF2B5EF4-FFF2-40B4-BE49-F238E27FC236}">
                <a16:creationId xmlns:a16="http://schemas.microsoft.com/office/drawing/2014/main" id="{56E16C4D-EA7F-466B-9D4B-AEA8E271FFFA}"/>
              </a:ext>
            </a:extLst>
          </p:cNvPr>
          <p:cNvSpPr/>
          <p:nvPr/>
        </p:nvSpPr>
        <p:spPr>
          <a:xfrm>
            <a:off x="4823810" y="3991680"/>
            <a:ext cx="204784" cy="285967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Parallelogram 153">
            <a:extLst>
              <a:ext uri="{FF2B5EF4-FFF2-40B4-BE49-F238E27FC236}">
                <a16:creationId xmlns:a16="http://schemas.microsoft.com/office/drawing/2014/main" id="{E74630F1-0A5A-4F23-8A45-1247BC107F91}"/>
              </a:ext>
            </a:extLst>
          </p:cNvPr>
          <p:cNvSpPr/>
          <p:nvPr/>
        </p:nvSpPr>
        <p:spPr>
          <a:xfrm>
            <a:off x="5441706" y="4504451"/>
            <a:ext cx="204784" cy="285967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BBB0288-7D02-4B6D-9D98-D5F5F95150F8}"/>
              </a:ext>
            </a:extLst>
          </p:cNvPr>
          <p:cNvGrpSpPr/>
          <p:nvPr/>
        </p:nvGrpSpPr>
        <p:grpSpPr>
          <a:xfrm>
            <a:off x="8212246" y="2007023"/>
            <a:ext cx="469063" cy="419693"/>
            <a:chOff x="4421170" y="3605552"/>
            <a:chExt cx="469063" cy="419693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FF798D0E-9107-4B6D-9A33-E7C138AD24B1}"/>
                </a:ext>
              </a:extLst>
            </p:cNvPr>
            <p:cNvGrpSpPr/>
            <p:nvPr/>
          </p:nvGrpSpPr>
          <p:grpSpPr>
            <a:xfrm>
              <a:off x="4421170" y="3605552"/>
              <a:ext cx="469063" cy="419693"/>
              <a:chOff x="4421170" y="3605552"/>
              <a:chExt cx="469063" cy="419693"/>
            </a:xfrm>
          </p:grpSpPr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7B515670-6FED-493B-9753-96769230EAEE}"/>
                  </a:ext>
                </a:extLst>
              </p:cNvPr>
              <p:cNvSpPr/>
              <p:nvPr/>
            </p:nvSpPr>
            <p:spPr>
              <a:xfrm>
                <a:off x="4421170" y="3605552"/>
                <a:ext cx="469063" cy="419693"/>
              </a:xfrm>
              <a:prstGeom prst="flowChartConnector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680BCEDD-EC1F-4A80-9907-CD8FB2BC924A}"/>
                      </a:ext>
                    </a:extLst>
                  </p14:cNvPr>
                  <p14:cNvContentPartPr/>
                  <p14:nvPr/>
                </p14:nvContentPartPr>
                <p14:xfrm>
                  <a:off x="4514753" y="3652278"/>
                  <a:ext cx="265320" cy="30816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3349635D-B6DC-4EF4-B08B-72597A8340F7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506113" y="3643278"/>
                    <a:ext cx="282960" cy="32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2F0776C2-398E-4B96-9DBD-DD6D5FFED3A4}"/>
                      </a:ext>
                    </a:extLst>
                  </p14:cNvPr>
                  <p14:cNvContentPartPr/>
                  <p14:nvPr/>
                </p14:nvContentPartPr>
                <p14:xfrm>
                  <a:off x="4564073" y="3812118"/>
                  <a:ext cx="133560" cy="6876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500AC1D4-3697-4964-A840-14C0C8B546DF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555433" y="3803118"/>
                    <a:ext cx="151200" cy="86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6A9E9A0-B696-434D-94CA-1E386155594F}"/>
                    </a:ext>
                  </a:extLst>
                </p14:cNvPr>
                <p14:cNvContentPartPr/>
                <p14:nvPr/>
              </p14:nvContentPartPr>
              <p14:xfrm>
                <a:off x="4675673" y="3871518"/>
                <a:ext cx="114480" cy="78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A25BF41-4638-47C0-BA87-BC7148DC1A4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66673" y="3862878"/>
                  <a:ext cx="1321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BF73825-2889-42F0-B351-C95867073D59}"/>
              </a:ext>
            </a:extLst>
          </p:cNvPr>
          <p:cNvGrpSpPr/>
          <p:nvPr/>
        </p:nvGrpSpPr>
        <p:grpSpPr>
          <a:xfrm>
            <a:off x="8851224" y="2048458"/>
            <a:ext cx="688158" cy="263951"/>
            <a:chOff x="4421170" y="2828041"/>
            <a:chExt cx="688158" cy="263951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14DD55E1-7BA4-4A6D-8AFF-9C89D55928E0}"/>
                </a:ext>
              </a:extLst>
            </p:cNvPr>
            <p:cNvGrpSpPr/>
            <p:nvPr/>
          </p:nvGrpSpPr>
          <p:grpSpPr>
            <a:xfrm>
              <a:off x="4421170" y="2828041"/>
              <a:ext cx="688158" cy="263951"/>
              <a:chOff x="4421170" y="2828041"/>
              <a:chExt cx="688158" cy="263951"/>
            </a:xfrm>
          </p:grpSpPr>
          <p:sp>
            <p:nvSpPr>
              <p:cNvPr id="165" name="Flowchart: Terminator 164">
                <a:extLst>
                  <a:ext uri="{FF2B5EF4-FFF2-40B4-BE49-F238E27FC236}">
                    <a16:creationId xmlns:a16="http://schemas.microsoft.com/office/drawing/2014/main" id="{B5487962-EC47-49F8-AB99-522438EA552B}"/>
                  </a:ext>
                </a:extLst>
              </p:cNvPr>
              <p:cNvSpPr/>
              <p:nvPr/>
            </p:nvSpPr>
            <p:spPr>
              <a:xfrm>
                <a:off x="4421170" y="2828041"/>
                <a:ext cx="688158" cy="263951"/>
              </a:xfrm>
              <a:prstGeom prst="flowChartTerminator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D93476F0-EC22-45F9-9384-0E99BEE97B10}"/>
                      </a:ext>
                    </a:extLst>
                  </p14:cNvPr>
                  <p14:cNvContentPartPr/>
                  <p14:nvPr/>
                </p14:nvContentPartPr>
                <p14:xfrm>
                  <a:off x="4519433" y="2873598"/>
                  <a:ext cx="507960" cy="18720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F14B7908-1CF0-4CE6-A79D-877747C9577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10433" y="2864958"/>
                    <a:ext cx="52560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554CFA2-7CBD-48EE-9D83-883DB7A30E25}"/>
                    </a:ext>
                  </a:extLst>
                </p14:cNvPr>
                <p14:cNvContentPartPr/>
                <p14:nvPr/>
              </p14:nvContentPartPr>
              <p14:xfrm>
                <a:off x="4734353" y="2931198"/>
                <a:ext cx="46080" cy="131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B3872B6-A680-4B4E-8417-1AAEA51FC7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25353" y="2922198"/>
                  <a:ext cx="63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BAA1174-7F85-4F8A-933E-23314D77FB44}"/>
                    </a:ext>
                  </a:extLst>
                </p14:cNvPr>
                <p14:cNvContentPartPr/>
                <p14:nvPr/>
              </p14:nvContentPartPr>
              <p14:xfrm>
                <a:off x="4890233" y="2912478"/>
                <a:ext cx="59040" cy="97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FC21528-995A-4EF2-91D8-8747A02647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81593" y="2903838"/>
                  <a:ext cx="76680" cy="115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Parallelogram 166">
            <a:extLst>
              <a:ext uri="{FF2B5EF4-FFF2-40B4-BE49-F238E27FC236}">
                <a16:creationId xmlns:a16="http://schemas.microsoft.com/office/drawing/2014/main" id="{D7FEB1C3-D92A-4409-BB89-A2824DAD990C}"/>
              </a:ext>
            </a:extLst>
          </p:cNvPr>
          <p:cNvSpPr/>
          <p:nvPr/>
        </p:nvSpPr>
        <p:spPr>
          <a:xfrm>
            <a:off x="8703009" y="2717711"/>
            <a:ext cx="204784" cy="285967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Isosceles Triangle 167">
            <a:extLst>
              <a:ext uri="{FF2B5EF4-FFF2-40B4-BE49-F238E27FC236}">
                <a16:creationId xmlns:a16="http://schemas.microsoft.com/office/drawing/2014/main" id="{9AFA92F1-5C04-404E-96FE-05F6A33A2AB9}"/>
              </a:ext>
            </a:extLst>
          </p:cNvPr>
          <p:cNvSpPr/>
          <p:nvPr/>
        </p:nvSpPr>
        <p:spPr>
          <a:xfrm>
            <a:off x="8682217" y="3332636"/>
            <a:ext cx="223886" cy="263951"/>
          </a:xfrm>
          <a:prstGeom prst="triangl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Pentagon 168">
            <a:extLst>
              <a:ext uri="{FF2B5EF4-FFF2-40B4-BE49-F238E27FC236}">
                <a16:creationId xmlns:a16="http://schemas.microsoft.com/office/drawing/2014/main" id="{D51767E5-10AF-4B33-97EC-E75BAAC586A6}"/>
              </a:ext>
            </a:extLst>
          </p:cNvPr>
          <p:cNvSpPr/>
          <p:nvPr/>
        </p:nvSpPr>
        <p:spPr>
          <a:xfrm>
            <a:off x="8627218" y="3998581"/>
            <a:ext cx="282926" cy="243275"/>
          </a:xfrm>
          <a:prstGeom prst="pentago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28C1435-0332-451B-8E3F-EB23026B7158}"/>
              </a:ext>
            </a:extLst>
          </p:cNvPr>
          <p:cNvSpPr txBox="1"/>
          <p:nvPr/>
        </p:nvSpPr>
        <p:spPr>
          <a:xfrm>
            <a:off x="9596043" y="1908213"/>
            <a:ext cx="227540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Different types of bacteria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7951389-6FF8-4F81-8BBF-015D3E5C6659}"/>
              </a:ext>
            </a:extLst>
          </p:cNvPr>
          <p:cNvSpPr txBox="1"/>
          <p:nvPr/>
        </p:nvSpPr>
        <p:spPr>
          <a:xfrm>
            <a:off x="9596042" y="2645043"/>
            <a:ext cx="22754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      All protozoa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C494797-8C14-47BC-98E6-E33720223B8E}"/>
              </a:ext>
            </a:extLst>
          </p:cNvPr>
          <p:cNvSpPr txBox="1"/>
          <p:nvPr/>
        </p:nvSpPr>
        <p:spPr>
          <a:xfrm>
            <a:off x="9617531" y="3279945"/>
            <a:ext cx="22754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      All fungi	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24E80DF-137C-4A53-8216-A61E746957E4}"/>
              </a:ext>
            </a:extLst>
          </p:cNvPr>
          <p:cNvSpPr txBox="1"/>
          <p:nvPr/>
        </p:nvSpPr>
        <p:spPr>
          <a:xfrm>
            <a:off x="9626023" y="3909405"/>
            <a:ext cx="22754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      All viruses</a:t>
            </a:r>
          </a:p>
        </p:txBody>
      </p:sp>
      <p:sp>
        <p:nvSpPr>
          <p:cNvPr id="174" name="Slide Number Placeholder 132">
            <a:extLst>
              <a:ext uri="{FF2B5EF4-FFF2-40B4-BE49-F238E27FC236}">
                <a16:creationId xmlns:a16="http://schemas.microsoft.com/office/drawing/2014/main" id="{5C46D406-8273-4B17-B144-5587EE9E0226}"/>
              </a:ext>
            </a:extLst>
          </p:cNvPr>
          <p:cNvSpPr txBox="1">
            <a:spLocks/>
          </p:cNvSpPr>
          <p:nvPr/>
        </p:nvSpPr>
        <p:spPr>
          <a:xfrm>
            <a:off x="84597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D61E29-0AD8-3A45-AF72-0C5BDB8D1CC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5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38" y="1289927"/>
            <a:ext cx="9144000" cy="38613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0776" y="241060"/>
            <a:ext cx="5433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16S rRNA profiling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235555" y="6234897"/>
            <a:ext cx="55251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222222"/>
                </a:solidFill>
                <a:latin typeface="Arial" panose="02080604020202020204" pitchFamily="34" charset="0"/>
              </a:rPr>
              <a:t>Bikel</a:t>
            </a:r>
            <a:r>
              <a:rPr lang="en-US" sz="1000" dirty="0">
                <a:solidFill>
                  <a:srgbClr val="222222"/>
                </a:solidFill>
                <a:latin typeface="Arial" panose="02080604020202020204" pitchFamily="34" charset="0"/>
              </a:rPr>
              <a:t>, Shirley, et al." </a:t>
            </a:r>
            <a:r>
              <a:rPr lang="en-US" sz="1000" i="1" dirty="0">
                <a:solidFill>
                  <a:srgbClr val="222222"/>
                </a:solidFill>
                <a:latin typeface="Arial" panose="02080604020202020204" pitchFamily="34" charset="0"/>
              </a:rPr>
              <a:t>Computational and structural biotechnology journal</a:t>
            </a:r>
            <a:r>
              <a:rPr lang="en-US" sz="1000" dirty="0">
                <a:solidFill>
                  <a:srgbClr val="222222"/>
                </a:solidFill>
                <a:latin typeface="Arial" panose="02080604020202020204" pitchFamily="34" charset="0"/>
              </a:rPr>
              <a:t> 13 (2015): 390-401.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1" y="1021492"/>
            <a:ext cx="9490920" cy="5132173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2723056" y="230291"/>
            <a:ext cx="6722075" cy="43685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C00000"/>
                </a:solidFill>
                <a:latin typeface="Book Antiqua" panose="02040602050305030304" pitchFamily="18" charset="0"/>
              </a:rPr>
              <a:t>Sequence similarity of 16S rRNA gene</a:t>
            </a:r>
            <a:endParaRPr lang="en-US" sz="2800" b="1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90256" y="6425514"/>
            <a:ext cx="4909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Větrovský</a:t>
            </a:r>
            <a:r>
              <a:rPr lang="en-US" sz="1000" dirty="0"/>
              <a:t>, </a:t>
            </a:r>
            <a:r>
              <a:rPr lang="en-US" sz="1000" dirty="0" err="1"/>
              <a:t>Tomáš</a:t>
            </a:r>
            <a:r>
              <a:rPr lang="en-US" sz="1000" dirty="0"/>
              <a:t>, and Petr </a:t>
            </a:r>
            <a:r>
              <a:rPr lang="en-US" sz="1000" dirty="0" err="1"/>
              <a:t>Baldrian</a:t>
            </a:r>
            <a:r>
              <a:rPr lang="en-US" sz="1000" dirty="0"/>
              <a:t>.  </a:t>
            </a:r>
            <a:r>
              <a:rPr lang="en-US" sz="1000" i="1" dirty="0" err="1"/>
              <a:t>PloS</a:t>
            </a:r>
            <a:r>
              <a:rPr lang="en-US" sz="1000" i="1" dirty="0"/>
              <a:t> one</a:t>
            </a:r>
            <a:r>
              <a:rPr lang="en-US" sz="1000" dirty="0"/>
              <a:t> 8.2 (2013): e57923.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05B501-62B1-40C8-98EB-A28F7AA1F095}"/>
              </a:ext>
            </a:extLst>
          </p:cNvPr>
          <p:cNvSpPr txBox="1"/>
          <p:nvPr/>
        </p:nvSpPr>
        <p:spPr>
          <a:xfrm>
            <a:off x="2608082" y="302995"/>
            <a:ext cx="6975835" cy="43685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Paired-end sequencing of 16S amplicons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A4E3A-F888-4FDF-8CB3-10D0AF6F1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45" y="1302390"/>
            <a:ext cx="9717996" cy="4018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968DD1-8DB5-468F-B9F4-BF3FDD5A3E6C}"/>
              </a:ext>
            </a:extLst>
          </p:cNvPr>
          <p:cNvSpPr txBox="1"/>
          <p:nvPr/>
        </p:nvSpPr>
        <p:spPr>
          <a:xfrm>
            <a:off x="6476215" y="6122637"/>
            <a:ext cx="4458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https://thesequencingcenter.com/knowledge-base/what-are-paired-end-reads/</a:t>
            </a:r>
          </a:p>
        </p:txBody>
      </p:sp>
    </p:spTree>
    <p:extLst>
      <p:ext uri="{BB962C8B-B14F-4D97-AF65-F5344CB8AC3E}">
        <p14:creationId xmlns:p14="http://schemas.microsoft.com/office/powerpoint/2010/main" val="1747472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295754" y="348259"/>
            <a:ext cx="9664689" cy="5644768"/>
            <a:chOff x="12045" y="83074"/>
            <a:chExt cx="9013968" cy="4856141"/>
          </a:xfrm>
        </p:grpSpPr>
        <p:sp>
          <p:nvSpPr>
            <p:cNvPr id="2" name="Title 1"/>
            <p:cNvSpPr txBox="1"/>
            <p:nvPr/>
          </p:nvSpPr>
          <p:spPr>
            <a:xfrm>
              <a:off x="1398022" y="83074"/>
              <a:ext cx="5735455" cy="61696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b="1" dirty="0">
                  <a:solidFill>
                    <a:srgbClr val="C00000"/>
                  </a:solidFill>
                  <a:latin typeface="Book Antiqua" panose="02040602050305030304" pitchFamily="18" charset="0"/>
                </a:rPr>
                <a:t>16S microbiome analysis approach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1335" y="1325105"/>
              <a:ext cx="7082475" cy="1330271"/>
              <a:chOff x="31335" y="1325105"/>
              <a:chExt cx="7082475" cy="1330271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31335" y="1325105"/>
                <a:ext cx="3635599" cy="1330271"/>
                <a:chOff x="345465" y="1325105"/>
                <a:chExt cx="3635599" cy="1330271"/>
              </a:xfrm>
            </p:grpSpPr>
            <p:sp>
              <p:nvSpPr>
                <p:cNvPr id="13" name="Rounded Rectangle 12"/>
                <p:cNvSpPr/>
                <p:nvPr/>
              </p:nvSpPr>
              <p:spPr>
                <a:xfrm>
                  <a:off x="345465" y="1325105"/>
                  <a:ext cx="1198036" cy="51144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FFFF00"/>
                      </a:solidFill>
                    </a:rPr>
                    <a:t>Sequence data</a:t>
                  </a:r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>
                  <a:off x="355294" y="2143932"/>
                  <a:ext cx="1256537" cy="51144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FFFF00"/>
                      </a:solidFill>
                    </a:rPr>
                    <a:t>Metadata (sample information)</a:t>
                  </a:r>
                </a:p>
              </p:txBody>
            </p: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1552332" y="1580827"/>
                  <a:ext cx="424788" cy="7749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1610829" y="2391904"/>
                  <a:ext cx="356461" cy="1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977120" y="1580827"/>
                  <a:ext cx="0" cy="818827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1986953" y="1990240"/>
                  <a:ext cx="281550" cy="0"/>
                </a:xfrm>
                <a:prstGeom prst="straightConnector1">
                  <a:avLst/>
                </a:prstGeom>
                <a:ln w="190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Rounded Rectangle 18"/>
                <p:cNvSpPr/>
                <p:nvPr/>
              </p:nvSpPr>
              <p:spPr>
                <a:xfrm>
                  <a:off x="2268501" y="1683067"/>
                  <a:ext cx="1712563" cy="67934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rgbClr val="FFFF00"/>
                      </a:solidFill>
                    </a:rPr>
                    <a:t>Data cleaning (Remove primers, demultiplex, quality filters and chimera removal)</a:t>
                  </a:r>
                </a:p>
              </p:txBody>
            </p:sp>
          </p:grpSp>
          <p:cxnSp>
            <p:nvCxnSpPr>
              <p:cNvPr id="5" name="Straight Arrow Connector 4"/>
              <p:cNvCxnSpPr/>
              <p:nvPr/>
            </p:nvCxnSpPr>
            <p:spPr>
              <a:xfrm>
                <a:off x="3677270" y="2010907"/>
                <a:ext cx="281550" cy="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ounded Rectangle 5"/>
              <p:cNvSpPr/>
              <p:nvPr/>
            </p:nvSpPr>
            <p:spPr>
              <a:xfrm>
                <a:off x="3968651" y="1782305"/>
                <a:ext cx="1007392" cy="48044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rgbClr val="FFFF00"/>
                    </a:solidFill>
                  </a:rPr>
                  <a:t>Processed sequences</a:t>
                </a:r>
              </a:p>
            </p:txBody>
          </p:sp>
          <p:cxnSp>
            <p:nvCxnSpPr>
              <p:cNvPr id="7" name="Straight Connector 6"/>
              <p:cNvCxnSpPr>
                <a:stCxn id="6" idx="3"/>
              </p:cNvCxnSpPr>
              <p:nvPr/>
            </p:nvCxnSpPr>
            <p:spPr>
              <a:xfrm flipV="1">
                <a:off x="4976043" y="1464591"/>
                <a:ext cx="395207" cy="557938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993626" y="2030277"/>
                <a:ext cx="342547" cy="355277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5356250" y="1473633"/>
                <a:ext cx="281550" cy="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5319093" y="2366824"/>
                <a:ext cx="281550" cy="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ounded Rectangle 10"/>
              <p:cNvSpPr/>
              <p:nvPr/>
            </p:nvSpPr>
            <p:spPr>
              <a:xfrm>
                <a:off x="5675049" y="1356352"/>
                <a:ext cx="1438761" cy="50369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rgbClr val="FFFF00"/>
                    </a:solidFill>
                  </a:rPr>
                  <a:t>Classify sequences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5621811" y="2116269"/>
                <a:ext cx="1438761" cy="50369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rgbClr val="FFFF00"/>
                    </a:solidFill>
                  </a:rPr>
                  <a:t>Bin related sequences (OTUs)</a:t>
                </a:r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>
              <a:off x="7133477" y="1633820"/>
              <a:ext cx="281550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/>
            <p:cNvSpPr/>
            <p:nvPr/>
          </p:nvSpPr>
          <p:spPr>
            <a:xfrm>
              <a:off x="7432607" y="1354125"/>
              <a:ext cx="1438761" cy="5036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</a:rPr>
                <a:t>Taxon abundance Table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7078152" y="2364243"/>
              <a:ext cx="281550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7382948" y="2133707"/>
              <a:ext cx="1438761" cy="5036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</a:rPr>
                <a:t>OTU abundance Table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 flipV="1">
              <a:off x="6062173" y="1992328"/>
              <a:ext cx="1" cy="87993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6062173" y="1872256"/>
              <a:ext cx="0" cy="10457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989040" y="2012801"/>
              <a:ext cx="330629" cy="99253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5314180" y="3010840"/>
              <a:ext cx="281550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27"/>
            <p:cNvSpPr/>
            <p:nvPr/>
          </p:nvSpPr>
          <p:spPr>
            <a:xfrm>
              <a:off x="5593394" y="3434328"/>
              <a:ext cx="1438761" cy="5036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</a:rPr>
                <a:t>Amplicon sequence variants/</a:t>
              </a:r>
              <a:r>
                <a:rPr lang="en-US" altLang="en-US" sz="1100" dirty="0">
                  <a:solidFill>
                    <a:srgbClr val="FFFF00"/>
                  </a:solidFill>
                </a:rPr>
                <a:t>ASV</a:t>
              </a:r>
              <a:r>
                <a:rPr lang="en-US" sz="1100" dirty="0" err="1">
                  <a:solidFill>
                    <a:srgbClr val="FFFF00"/>
                  </a:solidFill>
                </a:rPr>
                <a:t>s</a:t>
              </a:r>
              <a:endParaRPr lang="en-US" sz="1100" dirty="0">
                <a:solidFill>
                  <a:srgbClr val="FFFF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7083073" y="2998426"/>
              <a:ext cx="281550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ounded Rectangle 29"/>
            <p:cNvSpPr/>
            <p:nvPr/>
          </p:nvSpPr>
          <p:spPr>
            <a:xfrm>
              <a:off x="7373116" y="2795526"/>
              <a:ext cx="1438761" cy="5036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</a:rPr>
                <a:t>Samples phylogenetic distance/</a:t>
              </a:r>
              <a:r>
                <a:rPr lang="en-US" sz="1100" dirty="0" err="1">
                  <a:solidFill>
                    <a:srgbClr val="FFFF00"/>
                  </a:solidFill>
                </a:rPr>
                <a:t>Unifrac</a:t>
              </a:r>
              <a:endParaRPr lang="en-US" sz="1100" dirty="0">
                <a:solidFill>
                  <a:srgbClr val="FFFF00"/>
                </a:solidFill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4974139" y="2049325"/>
              <a:ext cx="344454" cy="1608275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5311844" y="3654853"/>
              <a:ext cx="281550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/>
            <p:cNvSpPr/>
            <p:nvPr/>
          </p:nvSpPr>
          <p:spPr>
            <a:xfrm>
              <a:off x="5612934" y="2800941"/>
              <a:ext cx="1438761" cy="5036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</a:rPr>
                <a:t>Representative sequences phylogeny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7048659" y="3573613"/>
              <a:ext cx="281550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/>
            <p:cNvSpPr/>
            <p:nvPr/>
          </p:nvSpPr>
          <p:spPr>
            <a:xfrm>
              <a:off x="7373115" y="3403005"/>
              <a:ext cx="1438761" cy="5036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100" dirty="0">
                  <a:solidFill>
                    <a:srgbClr val="FFFF00"/>
                  </a:solidFill>
                </a:rPr>
                <a:t>ASV </a:t>
              </a:r>
              <a:r>
                <a:rPr lang="en-US" sz="1100" dirty="0">
                  <a:solidFill>
                    <a:srgbClr val="FFFF00"/>
                  </a:solidFill>
                </a:rPr>
                <a:t>Abundance Table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6112879" y="2639628"/>
              <a:ext cx="0" cy="17556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1" idx="3"/>
            </p:cNvCxnSpPr>
            <p:nvPr/>
          </p:nvCxnSpPr>
          <p:spPr>
            <a:xfrm flipV="1">
              <a:off x="8871368" y="1605972"/>
              <a:ext cx="154645" cy="1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016181" y="1596140"/>
              <a:ext cx="0" cy="2828376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8817291" y="2385554"/>
              <a:ext cx="195730" cy="208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8822207" y="3078734"/>
              <a:ext cx="195730" cy="208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8812377" y="3698162"/>
              <a:ext cx="195730" cy="208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ounded Rectangle 41"/>
            <p:cNvSpPr/>
            <p:nvPr/>
          </p:nvSpPr>
          <p:spPr>
            <a:xfrm>
              <a:off x="3233995" y="3457938"/>
              <a:ext cx="1007392" cy="4804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</a:rPr>
                <a:t>Alpha Diversity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 flipH="1">
              <a:off x="4998872" y="4414684"/>
              <a:ext cx="4019067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3233995" y="4458768"/>
              <a:ext cx="1007392" cy="4804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</a:rPr>
                <a:t>Beta Diversity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 flipV="1">
              <a:off x="4241387" y="3698161"/>
              <a:ext cx="757485" cy="71652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4" idx="3"/>
            </p:cNvCxnSpPr>
            <p:nvPr/>
          </p:nvCxnSpPr>
          <p:spPr>
            <a:xfrm flipH="1">
              <a:off x="4241387" y="4414684"/>
              <a:ext cx="757485" cy="28430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2" idx="1"/>
            </p:cNvCxnSpPr>
            <p:nvPr/>
          </p:nvCxnSpPr>
          <p:spPr>
            <a:xfrm flipH="1">
              <a:off x="2713703" y="3698162"/>
              <a:ext cx="520292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2713703" y="4698991"/>
              <a:ext cx="515380" cy="698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ounded Rectangle 48"/>
            <p:cNvSpPr/>
            <p:nvPr/>
          </p:nvSpPr>
          <p:spPr>
            <a:xfrm>
              <a:off x="1558398" y="3470038"/>
              <a:ext cx="1135927" cy="4801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</a:rPr>
                <a:t>Visualization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686383" y="4433775"/>
              <a:ext cx="1007392" cy="4804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</a:rPr>
                <a:t>Hypothesis testing</a:t>
              </a: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H="1">
              <a:off x="2718828" y="3950581"/>
              <a:ext cx="948107" cy="6343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4" idx="0"/>
            </p:cNvCxnSpPr>
            <p:nvPr/>
          </p:nvCxnSpPr>
          <p:spPr>
            <a:xfrm flipH="1" flipV="1">
              <a:off x="2720585" y="3824372"/>
              <a:ext cx="1017106" cy="6343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1037897" y="3683414"/>
              <a:ext cx="520292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>
              <a:off x="1165122" y="4705972"/>
              <a:ext cx="520292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ounded Rectangle 54"/>
            <p:cNvSpPr/>
            <p:nvPr/>
          </p:nvSpPr>
          <p:spPr>
            <a:xfrm>
              <a:off x="12045" y="3434328"/>
              <a:ext cx="1007392" cy="4804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</a:rPr>
                <a:t>Figures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115774" y="4433774"/>
              <a:ext cx="1007392" cy="4804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FF00"/>
                  </a:solidFill>
                </a:rPr>
                <a:t>P-values</a:t>
              </a:r>
            </a:p>
          </p:txBody>
        </p:sp>
      </p:grpSp>
      <p:sp>
        <p:nvSpPr>
          <p:cNvPr id="58" name="Slide Number Placeholder 5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512" y="131661"/>
            <a:ext cx="9819125" cy="64655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Differences between 16S and Metagenomic approaches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691498"/>
              </p:ext>
            </p:extLst>
          </p:nvPr>
        </p:nvGraphicFramePr>
        <p:xfrm>
          <a:off x="1663158" y="1293598"/>
          <a:ext cx="8910808" cy="4883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5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5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23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16S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Metagenomics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07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Targets only one 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Targets the total DNA from all organisms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07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Involves PCR amplification step at the beginning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Doesn’t include an initial PCR 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07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Resolution </a:t>
                      </a:r>
                      <a:r>
                        <a:rPr lang="en-US" dirty="0" err="1">
                          <a:latin typeface="Book Antiqua" panose="02040602050305030304" pitchFamily="18" charset="0"/>
                        </a:rPr>
                        <a:t>upto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 genus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Resolution </a:t>
                      </a:r>
                      <a:r>
                        <a:rPr lang="en-US" dirty="0" err="1">
                          <a:latin typeface="Book Antiqua" panose="02040602050305030304" pitchFamily="18" charset="0"/>
                        </a:rPr>
                        <a:t>upto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 genus/species/strain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23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Less 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Expensive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23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Computationally less challenging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More challenging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23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Target prokaryotes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Targets all microbes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23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Resistant to host contamination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Host contamination to be 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8074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Capable of providing 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Capable of providing composition as well as functional potential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9298" y="217572"/>
            <a:ext cx="6117076" cy="442913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Summary of metagenomic analysis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2" y="769127"/>
            <a:ext cx="7799286" cy="5622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47511" y="6500019"/>
            <a:ext cx="3849516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Quince, Christopher, et al. </a:t>
            </a:r>
            <a:r>
              <a:rPr lang="en-US" sz="1000" i="1" dirty="0">
                <a:solidFill>
                  <a:srgbClr val="222222"/>
                </a:solidFill>
                <a:latin typeface="Calibri" charset="0"/>
                <a:cs typeface="Calibri" charset="0"/>
              </a:rPr>
              <a:t>Nature biotechnology</a:t>
            </a:r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 35.9 (2017): 833.</a:t>
            </a:r>
            <a:endParaRPr lang="en-US" sz="1000" dirty="0">
              <a:latin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2460" y="190026"/>
            <a:ext cx="6809361" cy="490909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Sequence to function (Functional profiling)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10" y="755242"/>
            <a:ext cx="5538526" cy="56011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44036" y="5946243"/>
            <a:ext cx="25923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huttenhower.sph.harvard.edu</a:t>
            </a:r>
            <a:r>
              <a:rPr lang="en-US" sz="1000" dirty="0"/>
              <a:t>/</a:t>
            </a:r>
            <a:r>
              <a:rPr lang="en-US" sz="1000" dirty="0" err="1"/>
              <a:t>humann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53" y="1069592"/>
            <a:ext cx="4001809" cy="4775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362" y="1041653"/>
            <a:ext cx="7310222" cy="477515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90584" y="253677"/>
            <a:ext cx="8217243" cy="543943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Tools and servers for microbiome data analysis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06695" y="6049010"/>
            <a:ext cx="455295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222222"/>
                </a:solidFill>
                <a:latin typeface="Calibri" charset="0"/>
                <a:cs typeface="Calibri" charset="0"/>
              </a:rPr>
              <a:t>Malla</a:t>
            </a:r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, Muneer Ahmad, et al. </a:t>
            </a:r>
            <a:r>
              <a:rPr lang="en-US" sz="1000" i="1" dirty="0">
                <a:solidFill>
                  <a:srgbClr val="222222"/>
                </a:solidFill>
                <a:latin typeface="Calibri" charset="0"/>
                <a:cs typeface="Calibri" charset="0"/>
              </a:rPr>
              <a:t>Frontiers in immunology</a:t>
            </a:r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 9 (2018).</a:t>
            </a:r>
            <a:endParaRPr lang="en-US" sz="1000" dirty="0">
              <a:latin typeface="Calibri" charset="0"/>
              <a:cs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06637" y="6295443"/>
            <a:ext cx="50772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Mallick, </a:t>
            </a:r>
            <a:r>
              <a:rPr lang="en-US" sz="1000" dirty="0" err="1">
                <a:solidFill>
                  <a:srgbClr val="222222"/>
                </a:solidFill>
                <a:latin typeface="Calibri" charset="0"/>
                <a:cs typeface="Calibri" charset="0"/>
              </a:rPr>
              <a:t>Himel</a:t>
            </a:r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, et al. </a:t>
            </a:r>
            <a:r>
              <a:rPr lang="en-US" sz="1000" i="1" dirty="0">
                <a:solidFill>
                  <a:srgbClr val="222222"/>
                </a:solidFill>
                <a:latin typeface="Calibri" charset="0"/>
                <a:cs typeface="Calibri" charset="0"/>
              </a:rPr>
              <a:t>Genome biology</a:t>
            </a:r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18.1 (2017): 228.</a:t>
            </a:r>
            <a:endParaRPr lang="en-US" sz="1000" dirty="0">
              <a:latin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8611" y="179773"/>
            <a:ext cx="9257270" cy="573989"/>
          </a:xfrm>
        </p:spPr>
        <p:txBody>
          <a:bodyPr>
            <a:normAutofit/>
          </a:bodyPr>
          <a:lstStyle/>
          <a:p>
            <a:r>
              <a:rPr lang="en-US" sz="2800" b="1" dirty="0" err="1">
                <a:solidFill>
                  <a:srgbClr val="C00000"/>
                </a:solidFill>
                <a:latin typeface="Book Antiqua" panose="02040602050305030304" pitchFamily="18" charset="0"/>
              </a:rPr>
              <a:t>Metatranscriptomics</a:t>
            </a:r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 approach for microbiome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48" y="1050325"/>
            <a:ext cx="3328052" cy="52639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7" y="939113"/>
            <a:ext cx="4238804" cy="5276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6425" y="6314988"/>
            <a:ext cx="282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Experimental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3070" y="6314988"/>
            <a:ext cx="282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Bioinformatic</a:t>
            </a:r>
          </a:p>
        </p:txBody>
      </p:sp>
      <p:sp>
        <p:nvSpPr>
          <p:cNvPr id="8" name="Rectangle 7"/>
          <p:cNvSpPr/>
          <p:nvPr/>
        </p:nvSpPr>
        <p:spPr>
          <a:xfrm>
            <a:off x="4784090" y="6562090"/>
            <a:ext cx="66421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www.cd-genomics.com</a:t>
            </a:r>
            <a:r>
              <a:rPr lang="en-US" sz="1000" dirty="0"/>
              <a:t>/the-principles-workflow-and-applications-of-metatranscriptomic-sequencing.html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032" y="266271"/>
            <a:ext cx="7691291" cy="579120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Interesting facts about microbes on Earth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7155"/>
            <a:ext cx="10735310" cy="5251450"/>
          </a:xfrm>
        </p:spPr>
        <p:txBody>
          <a:bodyPr>
            <a:normAutofit/>
          </a:bodyPr>
          <a:lstStyle/>
          <a:p>
            <a:pPr algn="just"/>
            <a:r>
              <a:rPr lang="en-US" altLang="en-US" sz="1800" dirty="0">
                <a:latin typeface="Book Antiqua" panose="02040602050305030304" pitchFamily="18" charset="0"/>
                <a:sym typeface="+mn-ea"/>
              </a:rPr>
              <a:t>The number of microbes in the oceans on earth is astonishing (100 million times more than the number of stars in the known universe)</a:t>
            </a:r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  <a:sym typeface="+mn-ea"/>
              </a:rPr>
              <a:t>The total number of bacteria on the earth is estimated to be 10E+30 </a:t>
            </a:r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endParaRPr 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altLang="en-US" sz="1800" dirty="0">
                <a:latin typeface="Book Antiqua" panose="02040602050305030304" pitchFamily="18" charset="0"/>
              </a:rPr>
              <a:t>If all the virus on Earth are laid end-to-end, it will strech beyond 100 million light years (100 times more than the diameter of milky way galaxy)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Interestingly, 20-40% of the bacteria are killed by viruses everyday!!!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One teaspoon of soil contains the number of bacteria equivalent to the human population of Africa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1139" y="278628"/>
            <a:ext cx="7564395" cy="709913"/>
          </a:xfrm>
        </p:spPr>
        <p:txBody>
          <a:bodyPr>
            <a:normAutofit/>
          </a:bodyPr>
          <a:lstStyle/>
          <a:p>
            <a:r>
              <a:rPr lang="en-US" sz="2800" b="1" dirty="0" err="1">
                <a:solidFill>
                  <a:srgbClr val="C00000"/>
                </a:solidFill>
                <a:latin typeface="Book Antiqua" panose="02040602050305030304" pitchFamily="18" charset="0"/>
              </a:rPr>
              <a:t>Metaproteomics</a:t>
            </a:r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 approach for microbiome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772" y="1343712"/>
            <a:ext cx="10628871" cy="5193012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Book Antiqua" panose="02040602050305030304" pitchFamily="18" charset="0"/>
              </a:rPr>
              <a:t>Proteins are the main molecules which are the functional units inside a cell</a:t>
            </a:r>
          </a:p>
          <a:p>
            <a:pPr algn="just"/>
            <a:endParaRPr lang="en-US" sz="1800" dirty="0">
              <a:latin typeface="Book Antiqua" panose="02040602050305030304" pitchFamily="18" charset="0"/>
            </a:endParaRPr>
          </a:p>
          <a:p>
            <a:pPr algn="just"/>
            <a:endParaRPr 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sz="1800" dirty="0">
                <a:latin typeface="Book Antiqua" panose="02040602050305030304" pitchFamily="18" charset="0"/>
              </a:rPr>
              <a:t>They are responsible for catalysis of biochemical reactions, molecular transport and cell structure</a:t>
            </a:r>
          </a:p>
          <a:p>
            <a:pPr algn="just"/>
            <a:endParaRPr lang="en-US" sz="1800" dirty="0">
              <a:latin typeface="Book Antiqua" panose="02040602050305030304" pitchFamily="18" charset="0"/>
            </a:endParaRPr>
          </a:p>
          <a:p>
            <a:pPr algn="just"/>
            <a:endParaRPr 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sz="1800" dirty="0">
                <a:latin typeface="Book Antiqua" panose="02040602050305030304" pitchFamily="18" charset="0"/>
              </a:rPr>
              <a:t>Investigation of all proteins from one species is called proteomics</a:t>
            </a:r>
          </a:p>
          <a:p>
            <a:pPr algn="just"/>
            <a:endParaRPr lang="en-US" sz="1800" dirty="0">
              <a:latin typeface="Book Antiqua" panose="02040602050305030304" pitchFamily="18" charset="0"/>
            </a:endParaRPr>
          </a:p>
          <a:p>
            <a:pPr algn="just"/>
            <a:endParaRPr 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sz="1800" dirty="0">
                <a:latin typeface="Book Antiqua" panose="02040602050305030304" pitchFamily="18" charset="0"/>
              </a:rPr>
              <a:t> Investigation of all proteins from multiple organisms is called </a:t>
            </a:r>
            <a:r>
              <a:rPr lang="en-US" sz="1800" dirty="0" err="1">
                <a:latin typeface="Book Antiqua" panose="02040602050305030304" pitchFamily="18" charset="0"/>
              </a:rPr>
              <a:t>metaproteomics</a:t>
            </a:r>
            <a:endParaRPr lang="en-US" sz="1800" dirty="0">
              <a:latin typeface="Book Antiqua" panose="02040602050305030304" pitchFamily="18" charset="0"/>
            </a:endParaRPr>
          </a:p>
          <a:p>
            <a:pPr algn="just"/>
            <a:endParaRPr lang="en-US" sz="1800" dirty="0">
              <a:latin typeface="Book Antiqua" panose="02040602050305030304" pitchFamily="18" charset="0"/>
            </a:endParaRPr>
          </a:p>
          <a:p>
            <a:pPr algn="just"/>
            <a:endParaRPr lang="en-US" sz="1800" dirty="0">
              <a:latin typeface="Book Antiqua" panose="0204060205030503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423" y="216844"/>
            <a:ext cx="6155724" cy="586345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Which questions proteomics can answer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4" y="1731221"/>
            <a:ext cx="11899557" cy="36989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84484" y="5839254"/>
            <a:ext cx="28584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msystems.asm.org</a:t>
            </a:r>
            <a:r>
              <a:rPr lang="en-US" sz="1000" dirty="0"/>
              <a:t>/content/4/3/e00115-19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092" y="315698"/>
            <a:ext cx="9733005" cy="58634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Overview of metabolomics approach (experimental)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10" y="1476375"/>
            <a:ext cx="8399780" cy="39046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928872" y="5986273"/>
            <a:ext cx="2987367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https://www.ncbi.nlm.nih.gov/pubmed/27075479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53763" y="105633"/>
            <a:ext cx="9131642" cy="58634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Overview of metabolomics approach (bioinformatic)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05" y="904875"/>
            <a:ext cx="5457190" cy="50476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353810" y="6416040"/>
            <a:ext cx="374586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/>
              <a:t>https://www.ncbi.nlm.nih.gov/pubmed/27075479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094" y="1235675"/>
            <a:ext cx="10602091" cy="493501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79804" y="263836"/>
            <a:ext cx="8266669" cy="547224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Integrating multi-omics data for microbiome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76935" y="6472693"/>
            <a:ext cx="3988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Franzosa</a:t>
            </a:r>
            <a:r>
              <a:rPr lang="en-US" sz="1000" dirty="0"/>
              <a:t>, Eric A., et al.  </a:t>
            </a:r>
            <a:r>
              <a:rPr lang="en-US" sz="1000" i="1" dirty="0"/>
              <a:t>Nature Reviews Microbiology</a:t>
            </a:r>
            <a:r>
              <a:rPr lang="en-US" sz="1000" dirty="0"/>
              <a:t> 13.6 (2015): 360.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17" y="1039643"/>
            <a:ext cx="10592672" cy="50515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64753" y="6361363"/>
            <a:ext cx="48199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Calibri" charset="0"/>
                <a:cs typeface="Calibri" charset="0"/>
              </a:rPr>
              <a:t>Valencia, Pedro M., et al. "The human microbiome: opportunity or hype?." (2017): 823.</a:t>
            </a:r>
            <a:endParaRPr lang="en-US" sz="1000" dirty="0">
              <a:latin typeface="Calibri" charset="0"/>
              <a:cs typeface="Calibri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27125" y="392430"/>
            <a:ext cx="9782810" cy="37655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Major ongoing microbiome projects </a:t>
            </a:r>
            <a:r>
              <a:rPr lang="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for human diseases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8556" y="253872"/>
            <a:ext cx="5598386" cy="487491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Challenges for microbiome research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995" y="1352379"/>
            <a:ext cx="8405509" cy="43440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09499" y="6443364"/>
            <a:ext cx="33520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www.ncbi.nlm.nih.gov</a:t>
            </a:r>
            <a:r>
              <a:rPr lang="en-US" sz="1000" dirty="0"/>
              <a:t>/</a:t>
            </a:r>
            <a:r>
              <a:rPr lang="en-US" sz="1000" dirty="0" err="1"/>
              <a:t>pubmed</a:t>
            </a:r>
            <a:r>
              <a:rPr lang="en-US" sz="1000" dirty="0"/>
              <a:t>/30096310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23055" y="290984"/>
            <a:ext cx="5525529" cy="487491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Challenges for microbiome research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37</a:t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146810" y="1008380"/>
            <a:ext cx="1020699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  <a:cs typeface="Bitstream Charter" charset="0"/>
              </a:rPr>
              <a:t> Interaction between various components of microbiome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  <a:cs typeface="Bitstream Charter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  <a:cs typeface="Bitstream Charter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  <a:cs typeface="Bitstream Charter" charset="0"/>
              </a:rPr>
              <a:t> </a:t>
            </a:r>
            <a:r>
              <a:rPr lang="" altLang="en-US" dirty="0">
                <a:latin typeface="Book Antiqua" panose="02040602050305030304" pitchFamily="18" charset="0"/>
                <a:cs typeface="Bitstream Charter" charset="0"/>
              </a:rPr>
              <a:t>I</a:t>
            </a:r>
            <a:r>
              <a:rPr lang="en-US" altLang="en-US" dirty="0" err="1">
                <a:latin typeface="Book Antiqua" panose="02040602050305030304" pitchFamily="18" charset="0"/>
                <a:cs typeface="Bitstream Charter" charset="0"/>
              </a:rPr>
              <a:t>nteractions</a:t>
            </a:r>
            <a:r>
              <a:rPr lang="en-US" altLang="en-US" dirty="0">
                <a:latin typeface="Book Antiqua" panose="02040602050305030304" pitchFamily="18" charset="0"/>
                <a:cs typeface="Bitstream Charter" charset="0"/>
              </a:rPr>
              <a:t> between the host and microbiota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  <a:cs typeface="Bitstream Charter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  <a:cs typeface="Bitstream Charter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  <a:cs typeface="Bitstream Charter" charset="0"/>
              </a:rPr>
              <a:t> Appropriate controls in microbiome research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  <a:cs typeface="Bitstream Charter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  <a:cs typeface="Bitstream Charter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  <a:cs typeface="Bitstream Charter" charset="0"/>
              </a:rPr>
              <a:t> Setting data and protocol standards at the global level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  <a:cs typeface="Bitstream Charter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altLang="en-US" dirty="0">
              <a:latin typeface="Book Antiqua" panose="02040602050305030304" pitchFamily="18" charset="0"/>
              <a:cs typeface="Bitstream Charter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altLang="en-US" dirty="0">
                <a:latin typeface="Book Antiqua" panose="02040602050305030304" pitchFamily="18" charset="0"/>
                <a:cs typeface="Bitstream Charter" charset="0"/>
              </a:rPr>
              <a:t> Difference between human and model organisms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5406" y="287676"/>
            <a:ext cx="5835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What’s next in human microbiome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0288" y="1171254"/>
            <a:ext cx="11126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Beyond inventories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Holistic view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Data Standard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Coordination and collaboration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8564" y="222422"/>
            <a:ext cx="779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Ethical issues of human microbiome study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3827" y="1606379"/>
            <a:ext cx="102684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Human microbiome and personal identity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Psychological and social risks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Protection of privacy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Vulnerability of participants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Biobanks and ownership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Hype in microbiome research and its dangers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184" y="167416"/>
            <a:ext cx="5451389" cy="56515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Facts about microbiome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70" y="863978"/>
            <a:ext cx="10515600" cy="4979670"/>
          </a:xfrm>
        </p:spPr>
        <p:txBody>
          <a:bodyPr>
            <a:noAutofit/>
          </a:bodyPr>
          <a:lstStyle/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Microbiome is the combined genetic material of all microbes residing on or within a particular niche which can be a living organism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The host and its microbes together is called holobiont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Microbiome is comprised of various components such as bacteria, archea, fungi, protozoa and viruses 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Microbiome is much older than humans (3.50 billion years, compared to 250,000 years of human history)</a:t>
            </a:r>
          </a:p>
          <a:p>
            <a:pPr marL="0" indent="0" algn="just">
              <a:buNone/>
            </a:pPr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There is a great microbiome beyond human body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The Earth microbiome project studied the diversity across various environments on the planet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Till now, we have sequenced only 10E-20% of the microbial genomes on earth</a:t>
            </a:r>
          </a:p>
          <a:p>
            <a:pPr marL="0" indent="0" algn="just">
              <a:buNone/>
            </a:pPr>
            <a:endParaRPr lang="en-US" altLang="en-US" sz="1800" dirty="0">
              <a:latin typeface="Book Antiqua" panose="0204060205030503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1AD8D7-2C34-4309-8F99-371616AA964D}"/>
              </a:ext>
            </a:extLst>
          </p:cNvPr>
          <p:cNvSpPr txBox="1"/>
          <p:nvPr/>
        </p:nvSpPr>
        <p:spPr>
          <a:xfrm>
            <a:off x="4028305" y="210065"/>
            <a:ext cx="4399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Thank the microbiome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E21D3-D80C-430F-8FB8-F7D1AC7A5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58" y="888762"/>
            <a:ext cx="7846541" cy="3651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E8571D-545E-4CA0-ACF1-AF549B724B02}"/>
              </a:ext>
            </a:extLst>
          </p:cNvPr>
          <p:cNvSpPr txBox="1"/>
          <p:nvPr/>
        </p:nvSpPr>
        <p:spPr>
          <a:xfrm>
            <a:off x="593124" y="4720281"/>
            <a:ext cx="105650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Celebrate world microbiome day by (Forbes 2019):</a:t>
            </a:r>
          </a:p>
          <a:p>
            <a:endParaRPr 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Take a deep breath and thank the microbiome for clean air and oxygen</a:t>
            </a:r>
          </a:p>
          <a:p>
            <a:endParaRPr 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Treat yourself with fermented foods and drinks</a:t>
            </a:r>
          </a:p>
          <a:p>
            <a:endParaRPr 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Say no to antibiotics, unless prescribed. Avoid soap with antibiotics</a:t>
            </a:r>
          </a:p>
        </p:txBody>
      </p:sp>
    </p:spTree>
    <p:extLst>
      <p:ext uri="{BB962C8B-B14F-4D97-AF65-F5344CB8AC3E}">
        <p14:creationId xmlns:p14="http://schemas.microsoft.com/office/powerpoint/2010/main" val="104700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22845" r="7273"/>
          <a:stretch>
            <a:fillRect/>
          </a:stretch>
        </p:blipFill>
        <p:spPr>
          <a:xfrm>
            <a:off x="598805" y="997585"/>
            <a:ext cx="10385425" cy="486219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6055" y="100965"/>
            <a:ext cx="4816475" cy="61468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Earth Microbiome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" y="847090"/>
            <a:ext cx="9285605" cy="47523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463155" y="6151245"/>
            <a:ext cx="361632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www.nature.com</a:t>
            </a:r>
            <a:r>
              <a:rPr lang="en-US" sz="1000" dirty="0"/>
              <a:t>/articles/nature24621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1695" y="315698"/>
            <a:ext cx="6897130" cy="47752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Coevolution of host and microbe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45" y="1339850"/>
            <a:ext cx="8056880" cy="38379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379970" y="5724422"/>
            <a:ext cx="3358052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www.nature.com</a:t>
            </a:r>
            <a:r>
              <a:rPr lang="en-US" sz="1000" dirty="0"/>
              <a:t>/articles/sj.bdj.2016.865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854" y="172986"/>
            <a:ext cx="6905196" cy="66865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Introduction to human microbiome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946" y="1256200"/>
            <a:ext cx="5500063" cy="4122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69453" y="5861087"/>
            <a:ext cx="17745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http://www.whatisbiotechnology.org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47" y="1894369"/>
            <a:ext cx="5408431" cy="34375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569319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https://link.springer.com/chapter/10.1007/978-981-10-7684-8_1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631" y="192130"/>
            <a:ext cx="5414320" cy="663575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Facts about human microbiome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965" y="1522259"/>
            <a:ext cx="10617835" cy="5217160"/>
          </a:xfrm>
        </p:spPr>
        <p:txBody>
          <a:bodyPr>
            <a:normAutofit fontScale="97500"/>
          </a:bodyPr>
          <a:lstStyle/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The total number of bacteria in human is ~39 trillion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Other microorganisms in the human body are several orders lower than the bacteria</a:t>
            </a: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</a:rPr>
              <a:t> </a:t>
            </a:r>
            <a:r>
              <a:rPr lang="en-US" altLang="en-US" sz="1800" dirty="0">
                <a:latin typeface="Book Antiqua" panose="02040602050305030304" pitchFamily="18" charset="0"/>
                <a:sym typeface="+mn-ea"/>
              </a:rPr>
              <a:t> The density of bacteria in dental plaque and colon in human is very high (10E+11 /gm) </a:t>
            </a:r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  <a:sym typeface="+mn-ea"/>
              </a:rPr>
              <a:t> The number of genes from the human microbiome exceed that of genome by 150-200-fold</a:t>
            </a:r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r>
              <a:rPr lang="en-US" altLang="en-US" sz="1800" dirty="0">
                <a:latin typeface="Book Antiqua" panose="02040602050305030304" pitchFamily="18" charset="0"/>
                <a:sym typeface="+mn-ea"/>
              </a:rPr>
              <a:t> Eight percent of human DNA is derived from the remnants of viral genomes</a:t>
            </a:r>
          </a:p>
          <a:p>
            <a:pPr marL="0" indent="0" algn="just">
              <a:buNone/>
            </a:pPr>
            <a:endParaRPr lang="en-US" altLang="en-US" sz="1800" dirty="0">
              <a:latin typeface="Book Antiqua" panose="02040602050305030304" pitchFamily="18" charset="0"/>
              <a:cs typeface="Calibri" charset="0"/>
            </a:endParaRPr>
          </a:p>
          <a:p>
            <a:pPr marL="0" indent="0" algn="just">
              <a:buNone/>
            </a:pPr>
            <a:endParaRPr lang="en-US" altLang="en-US" sz="1800" dirty="0">
              <a:latin typeface="Book Antiqua" panose="02040602050305030304" pitchFamily="18" charset="0"/>
            </a:endParaRPr>
          </a:p>
          <a:p>
            <a:pPr algn="just"/>
            <a:endParaRPr lang="en-US" altLang="en-US" sz="1800" dirty="0">
              <a:latin typeface="Book Antiqua" panose="0204060205030503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1E29-0AD8-3A45-AF72-0C5BDB8D1CC4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88E4F5-4791-4A89-9003-306AA1EE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626" y="1137224"/>
            <a:ext cx="8825256" cy="494256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48600C6-78A9-4241-916F-DABC0584D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626" y="210269"/>
            <a:ext cx="8825256" cy="631468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Density of microbes across various sites of human body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28D029-FAD0-4C7F-A7E4-6F135808CD63}"/>
              </a:ext>
            </a:extLst>
          </p:cNvPr>
          <p:cNvSpPr txBox="1"/>
          <p:nvPr/>
        </p:nvSpPr>
        <p:spPr>
          <a:xfrm>
            <a:off x="7387474" y="6375274"/>
            <a:ext cx="39663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https://www.ncbi.nlm.nih.gov/pmc/articles/PMC4991899/</a:t>
            </a:r>
          </a:p>
        </p:txBody>
      </p:sp>
    </p:spTree>
    <p:extLst>
      <p:ext uri="{BB962C8B-B14F-4D97-AF65-F5344CB8AC3E}">
        <p14:creationId xmlns:p14="http://schemas.microsoft.com/office/powerpoint/2010/main" val="131311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1732</Words>
  <Application>Microsoft Office PowerPoint</Application>
  <PresentationFormat>Widescreen</PresentationFormat>
  <Paragraphs>352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Book Antiqua</vt:lpstr>
      <vt:lpstr>Calibri</vt:lpstr>
      <vt:lpstr>Calibri Light</vt:lpstr>
      <vt:lpstr>Office Theme</vt:lpstr>
      <vt:lpstr>Introduction to microbiome data analysis</vt:lpstr>
      <vt:lpstr>Organization of today's talk</vt:lpstr>
      <vt:lpstr>Interesting facts about microbes on Earth</vt:lpstr>
      <vt:lpstr>Facts about microbiome</vt:lpstr>
      <vt:lpstr>Earth Microbiome project</vt:lpstr>
      <vt:lpstr>Coevolution of host and microbe</vt:lpstr>
      <vt:lpstr>Introduction to human microbiome</vt:lpstr>
      <vt:lpstr>Facts about human microbiome</vt:lpstr>
      <vt:lpstr>Density of microbes across various sites of human body</vt:lpstr>
      <vt:lpstr>Dynamics of human microbiome</vt:lpstr>
      <vt:lpstr>Function and role of human microbiome</vt:lpstr>
      <vt:lpstr>Major landmarks in human microbiome research</vt:lpstr>
      <vt:lpstr>Major landmarks in human microbiome research</vt:lpstr>
      <vt:lpstr>Major landmarks in human microbiome research</vt:lpstr>
      <vt:lpstr>Simplified microbiome dysbiosis model in human diseases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Differences between 16S and Metagenomic approaches</vt:lpstr>
      <vt:lpstr>Summary of metagenomic analysis</vt:lpstr>
      <vt:lpstr>Sequence to function (Functional profiling)</vt:lpstr>
      <vt:lpstr>Tools and servers for microbiome data analysis</vt:lpstr>
      <vt:lpstr>Metatranscriptomics approach for microbiome</vt:lpstr>
      <vt:lpstr>Metaproteomics approach for microbiome</vt:lpstr>
      <vt:lpstr>Which questions proteomics can answer</vt:lpstr>
      <vt:lpstr>Overview of metabolomics approach (experimental)</vt:lpstr>
      <vt:lpstr>Overview of metabolomics approach (bioinformatic)</vt:lpstr>
      <vt:lpstr>Integrating multi-omics data for microbiome</vt:lpstr>
      <vt:lpstr>Major ongoing microbiome projects for human diseases</vt:lpstr>
      <vt:lpstr>Challenges for microbiome research</vt:lpstr>
      <vt:lpstr>Challenges for microbiome research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Sarkar, Anujit</cp:lastModifiedBy>
  <cp:revision>136</cp:revision>
  <dcterms:created xsi:type="dcterms:W3CDTF">2020-06-10T08:01:39Z</dcterms:created>
  <dcterms:modified xsi:type="dcterms:W3CDTF">2021-04-06T18:35:19Z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